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96"/>
  </p:notesMasterIdLst>
  <p:sldIdLst>
    <p:sldId id="769" r:id="rId2"/>
    <p:sldId id="285" r:id="rId3"/>
    <p:sldId id="257" r:id="rId4"/>
    <p:sldId id="771" r:id="rId5"/>
    <p:sldId id="772" r:id="rId6"/>
    <p:sldId id="773" r:id="rId7"/>
    <p:sldId id="774" r:id="rId8"/>
    <p:sldId id="776" r:id="rId9"/>
    <p:sldId id="775" r:id="rId10"/>
    <p:sldId id="777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785" r:id="rId19"/>
    <p:sldId id="786" r:id="rId20"/>
    <p:sldId id="787" r:id="rId21"/>
    <p:sldId id="788" r:id="rId22"/>
    <p:sldId id="789" r:id="rId23"/>
    <p:sldId id="867" r:id="rId24"/>
    <p:sldId id="790" r:id="rId25"/>
    <p:sldId id="791" r:id="rId26"/>
    <p:sldId id="792" r:id="rId27"/>
    <p:sldId id="793" r:id="rId28"/>
    <p:sldId id="794" r:id="rId29"/>
    <p:sldId id="795" r:id="rId30"/>
    <p:sldId id="832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68" r:id="rId39"/>
    <p:sldId id="803" r:id="rId40"/>
    <p:sldId id="804" r:id="rId41"/>
    <p:sldId id="869" r:id="rId42"/>
    <p:sldId id="805" r:id="rId43"/>
    <p:sldId id="849" r:id="rId44"/>
    <p:sldId id="807" r:id="rId45"/>
    <p:sldId id="808" r:id="rId46"/>
    <p:sldId id="809" r:id="rId47"/>
    <p:sldId id="810" r:id="rId48"/>
    <p:sldId id="811" r:id="rId49"/>
    <p:sldId id="812" r:id="rId50"/>
    <p:sldId id="813" r:id="rId51"/>
    <p:sldId id="814" r:id="rId52"/>
    <p:sldId id="815" r:id="rId53"/>
    <p:sldId id="816" r:id="rId54"/>
    <p:sldId id="817" r:id="rId55"/>
    <p:sldId id="818" r:id="rId56"/>
    <p:sldId id="819" r:id="rId57"/>
    <p:sldId id="820" r:id="rId58"/>
    <p:sldId id="821" r:id="rId59"/>
    <p:sldId id="831" r:id="rId60"/>
    <p:sldId id="866" r:id="rId61"/>
    <p:sldId id="822" r:id="rId62"/>
    <p:sldId id="823" r:id="rId63"/>
    <p:sldId id="850" r:id="rId64"/>
    <p:sldId id="824" r:id="rId65"/>
    <p:sldId id="859" r:id="rId66"/>
    <p:sldId id="825" r:id="rId67"/>
    <p:sldId id="858" r:id="rId68"/>
    <p:sldId id="826" r:id="rId69"/>
    <p:sldId id="860" r:id="rId70"/>
    <p:sldId id="827" r:id="rId71"/>
    <p:sldId id="861" r:id="rId72"/>
    <p:sldId id="828" r:id="rId73"/>
    <p:sldId id="862" r:id="rId74"/>
    <p:sldId id="829" r:id="rId75"/>
    <p:sldId id="863" r:id="rId76"/>
    <p:sldId id="830" r:id="rId77"/>
    <p:sldId id="864" r:id="rId78"/>
    <p:sldId id="833" r:id="rId79"/>
    <p:sldId id="834" r:id="rId80"/>
    <p:sldId id="835" r:id="rId81"/>
    <p:sldId id="836" r:id="rId82"/>
    <p:sldId id="837" r:id="rId83"/>
    <p:sldId id="838" r:id="rId84"/>
    <p:sldId id="839" r:id="rId85"/>
    <p:sldId id="840" r:id="rId86"/>
    <p:sldId id="841" r:id="rId87"/>
    <p:sldId id="842" r:id="rId88"/>
    <p:sldId id="843" r:id="rId89"/>
    <p:sldId id="844" r:id="rId90"/>
    <p:sldId id="845" r:id="rId91"/>
    <p:sldId id="865" r:id="rId92"/>
    <p:sldId id="846" r:id="rId93"/>
    <p:sldId id="847" r:id="rId94"/>
    <p:sldId id="848" r:id="rId9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8D90"/>
    <a:srgbClr val="15B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30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56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B8B3-DC38-4C68-99D0-6B898E48D9B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B998-40B1-4B98-8BB4-DD46ED311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505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E639A-21D8-4529-B78A-3DB84BC56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3029"/>
            <a:ext cx="9143999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52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C66890-6B54-440F-8418-214175CB5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657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D31C5D-B99A-4664-9CFC-C46F047499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AE07F-5C0F-4288-B21D-82060B1C9EF7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EA1789-E1E9-4263-B027-80849B765170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42C5-C3B0-4834-A3E1-30141BF3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EC81E-F09B-41AA-9FB5-04CA560DD4AF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072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8F9AE5-25BD-424E-96CF-BFB278414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657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B97B4-DB68-4D2B-9ACB-FE64EB2F8A6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0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1BCB-DB90-4859-9013-494732017C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4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842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5956E0-AFE6-4B43-876D-4328F76DC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1DA0F4-A58B-4F80-8FDD-6213AD106B85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AFDBEC-F9E1-4756-BD08-06E01FAB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5892D-E3C0-4936-AA80-154627EA9E44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45102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5956E0-AFE6-4B43-876D-4328F76DC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B97B4-DB68-4D2B-9ACB-FE64EB2F8A6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3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l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6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53B00-842C-410D-A251-9ACDC90746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BB445D-6746-4C13-9472-8DCF4F9884C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6CB3E-F6D9-463D-AF4D-B9177FD79F74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7DF11A-A262-4E7A-9092-190A768D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0A212-6FBB-490F-AF4D-C8E98F5C8D58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79483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1D5A9F-D7F8-4536-B6AA-32B29B43E3F4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53B00-842C-410D-A251-9ACDC90746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BB445D-6746-4C13-9472-8DCF4F9884C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92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uilding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0C819-8573-473E-84FA-D5CD09CF3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294AE-A281-46AB-9539-C90BA9C3254A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0FE86-AA7F-479C-927D-5398E1942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896E1A-46B6-441E-831F-0C83472FFC4B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7C53FF-5A2C-454D-9362-097ECCE23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BDF50-2E05-47A9-96A9-8AB3839AF7F2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0870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576877"/>
            <a:ext cx="8426703" cy="15431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EE639-90BA-4F95-A316-8573F0931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138238"/>
            <a:ext cx="8383587" cy="34532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34427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EE639-90BA-4F95-A316-8573F0931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38238"/>
            <a:ext cx="8383587" cy="34532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3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5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5A7EC-00A5-4ED8-8F5E-26841CAB28B1}"/>
              </a:ext>
            </a:extLst>
          </p:cNvPr>
          <p:cNvSpPr/>
          <p:nvPr userDrawn="1"/>
        </p:nvSpPr>
        <p:spPr>
          <a:xfrm>
            <a:off x="0" y="0"/>
            <a:ext cx="9144000" cy="132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8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959D4-4C7E-4B11-9B98-0DE93F522068}"/>
              </a:ext>
            </a:extLst>
          </p:cNvPr>
          <p:cNvSpPr txBox="1"/>
          <p:nvPr userDrawn="1"/>
        </p:nvSpPr>
        <p:spPr>
          <a:xfrm>
            <a:off x="3847643" y="4973691"/>
            <a:ext cx="146458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65941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771F6C-58FB-4F62-8ADF-9C1EB7C2CB78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15A7EC-00A5-4ED8-8F5E-26841CAB28B1}"/>
                </a:ext>
              </a:extLst>
            </p:cNvPr>
            <p:cNvSpPr/>
            <p:nvPr userDrawn="1"/>
          </p:nvSpPr>
          <p:spPr>
            <a:xfrm>
              <a:off x="0" y="0"/>
              <a:ext cx="9144000" cy="132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3D593-E358-4331-82AE-46D0287B98B6}"/>
                </a:ext>
              </a:extLst>
            </p:cNvPr>
            <p:cNvSpPr/>
            <p:nvPr userDrawn="1"/>
          </p:nvSpPr>
          <p:spPr>
            <a:xfrm>
              <a:off x="395654" y="4396153"/>
              <a:ext cx="8382430" cy="52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11E5CE-4A7E-457C-BCCB-1984CAEE8EFF}"/>
                </a:ext>
              </a:extLst>
            </p:cNvPr>
            <p:cNvSpPr/>
            <p:nvPr userDrawn="1"/>
          </p:nvSpPr>
          <p:spPr>
            <a:xfrm>
              <a:off x="1529860" y="0"/>
              <a:ext cx="4118771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52F098-C289-4722-BBED-422E5B081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9567" y="489600"/>
            <a:ext cx="3821581" cy="4183200"/>
          </a:xfrm>
        </p:spPr>
        <p:txBody>
          <a:bodyPr anchor="ctr" anchorCtr="0"/>
          <a:lstStyle>
            <a:lvl1pPr>
              <a:defRPr sz="3600" cap="all" baseline="0">
                <a:solidFill>
                  <a:schemeClr val="bg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pPr lvl="0"/>
            <a:r>
              <a:rPr lang="en-US" dirty="0"/>
              <a:t>Short bold statement or question</a:t>
            </a:r>
          </a:p>
        </p:txBody>
      </p:sp>
    </p:spTree>
    <p:extLst>
      <p:ext uri="{BB962C8B-B14F-4D97-AF65-F5344CB8AC3E}">
        <p14:creationId xmlns:p14="http://schemas.microsoft.com/office/powerpoint/2010/main" val="3403658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5A7EC-00A5-4ED8-8F5E-26841CAB28B1}"/>
              </a:ext>
            </a:extLst>
          </p:cNvPr>
          <p:cNvSpPr/>
          <p:nvPr userDrawn="1"/>
        </p:nvSpPr>
        <p:spPr>
          <a:xfrm>
            <a:off x="0" y="0"/>
            <a:ext cx="9144000" cy="132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14BC-00CF-4C5D-BE11-8FF1CECC9075}"/>
              </a:ext>
            </a:extLst>
          </p:cNvPr>
          <p:cNvSpPr/>
          <p:nvPr userDrawn="1"/>
        </p:nvSpPr>
        <p:spPr>
          <a:xfrm>
            <a:off x="1838790" y="1094535"/>
            <a:ext cx="5503984" cy="2919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52F098-C289-4722-BBED-422E5B081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27582" y="1164458"/>
            <a:ext cx="5126400" cy="2779200"/>
          </a:xfrm>
        </p:spPr>
        <p:txBody>
          <a:bodyPr anchor="ctr" anchorCtr="0"/>
          <a:lstStyle>
            <a:lvl1pPr>
              <a:defRPr sz="3600" cap="all" baseline="0">
                <a:solidFill>
                  <a:schemeClr val="bg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pPr lvl="0"/>
            <a:r>
              <a:rPr lang="en-US" dirty="0"/>
              <a:t>Short bold statement or question</a:t>
            </a:r>
          </a:p>
        </p:txBody>
      </p:sp>
    </p:spTree>
    <p:extLst>
      <p:ext uri="{BB962C8B-B14F-4D97-AF65-F5344CB8AC3E}">
        <p14:creationId xmlns:p14="http://schemas.microsoft.com/office/powerpoint/2010/main" val="1002064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31AAFE-6CED-4109-BDA9-3E7373693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00334"/>
            <a:ext cx="9144000" cy="243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31D98-C29F-43EF-BC92-28DA24911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2178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9E77BA-ABA5-40D4-BE74-8EADFC373992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8B608E-4607-4999-AE4B-0C9118D884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7B4F09-734D-4621-987E-BA1863287EF7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DCEB8-E655-4DC8-BFC7-24C71752A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0334"/>
            <a:ext cx="9144000" cy="243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D6280-BD0C-4556-830F-1C0995675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B1D8B-6400-42E3-92E7-9EAB5157E733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7AC345-7FE4-41DB-A31B-DC67FCFE95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533061-8ED3-466D-82EB-205C5EDD7A76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197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3A2065-925F-4744-8B00-E25CC9685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4411"/>
            <a:ext cx="9144000" cy="23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6A5419-3C84-46B6-A237-AB8825F2D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330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9A93F-B1F6-45F0-8E44-A0889CA7491E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162D9-8E87-40C0-9E58-09E539F13F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D0974C-C710-421B-A86C-29CA6DA25FB2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5D99D-F06B-4417-8FF3-9782A706C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294AE-A281-46AB-9539-C90BA9C3254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0FE86-AA7F-479C-927D-5398E1942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896E1A-46B6-441E-831F-0C83472FFC4B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53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291AB7-40D0-4C9F-8EF1-5EFC3F8E3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" y="4907728"/>
            <a:ext cx="9144000" cy="235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83C9BE-11A7-49F9-B28F-D1AF02D3C0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61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7981B-2AF6-40EC-AC2E-A2E955AD54A7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1F625-2FD1-482A-A381-F4730829B3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B82E15-6D89-48E8-B2F4-D2F004E2E105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64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ADB6-AE98-4A19-B4B6-1D5B037A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2708-DF23-442B-93C5-947F15567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2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EE85B-F64E-41DC-87C2-A4DD6092E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1884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0C55D-0F99-429E-A70A-DFB8F7B8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A337-4D49-46CB-8189-CA7F18F5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67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i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54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ui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3AE68-144F-4071-988F-7B4D7DCD5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3DCDB4-F6EA-48C3-BB2F-FD7ED68283E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DAB49-BE7F-4463-B504-DFDB1D6A1853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207B4E-EDD0-4DE1-8D78-8298A1C1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A0664-D2FB-4343-9A16-AD786525FCF7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824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 Linco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91C5B2-FEA4-48CB-B236-92A53578A7F7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3AE68-144F-4071-988F-7B4D7DCD5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3DCDB4-F6EA-48C3-BB2F-FD7ED68283E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3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4FCB7B-A562-49C4-86BA-C151EF54C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9142235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6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3234F-3BF8-4D13-989F-786F354DB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B56F9-C0F9-42F9-96CC-88C6B5228E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5BEF9-A786-41A3-85F8-520ABB7A141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B3131-4AE1-46F4-BE16-BCCDBEFD7358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A3F127-F10E-4660-AA15-4ED26658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CA772-18F2-4BB4-BA92-360D6628E3AF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9467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3234F-3BF8-4D13-989F-786F354DB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56183B-2684-4C69-9D93-16F0FE4DCE34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B56F9-C0F9-42F9-96CC-88C6B5228E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5BEF9-A786-41A3-85F8-520ABB7A141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A62050-C9D2-42AF-A908-A55B6161F3DD}"/>
              </a:ext>
            </a:extLst>
          </p:cNvPr>
          <p:cNvCxnSpPr/>
          <p:nvPr userDrawn="1"/>
        </p:nvCxnSpPr>
        <p:spPr>
          <a:xfrm>
            <a:off x="383095" y="1068750"/>
            <a:ext cx="837781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4571B-6D02-4A53-B190-DE523E9792EC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bg1">
                    <a:lumMod val="65000"/>
                  </a:schemeClr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 userDrawn="1"/>
        </p:nvSpPr>
        <p:spPr>
          <a:xfrm>
            <a:off x="0" y="0"/>
            <a:ext cx="9144000" cy="66675"/>
          </a:xfrm>
          <a:prstGeom prst="rect">
            <a:avLst/>
          </a:prstGeom>
          <a:solidFill>
            <a:srgbClr val="8FAD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D9FEAA-0417-4083-9EF0-5FDA88579A7E}"/>
              </a:ext>
            </a:extLst>
          </p:cNvPr>
          <p:cNvCxnSpPr/>
          <p:nvPr userDrawn="1"/>
        </p:nvCxnSpPr>
        <p:spPr>
          <a:xfrm>
            <a:off x="383095" y="4902487"/>
            <a:ext cx="8377810" cy="0"/>
          </a:xfrm>
          <a:prstGeom prst="line">
            <a:avLst/>
          </a:prstGeom>
          <a:ln w="6350" cmpd="sng">
            <a:solidFill>
              <a:srgbClr val="8FAD1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6" y="295421"/>
            <a:ext cx="8438572" cy="6423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94" y="1203757"/>
            <a:ext cx="8426703" cy="2046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1E9B6-E82A-4D65-AA2F-AB531794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98379" y="4979094"/>
            <a:ext cx="1363117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B898-94D5-41BD-8344-6A4203503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9467" y="4960629"/>
            <a:ext cx="245555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accent1"/>
                </a:solidFill>
              </a:defRPr>
            </a:lvl1pPr>
          </a:lstStyle>
          <a:p>
            <a:fld id="{911CAEDA-F13C-43B4-B3A8-D3983B7456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D0EF52-4213-413D-AC17-D7B7B08F619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C55FA-CAD4-44ED-8FE8-B532D9D45D7C}"/>
              </a:ext>
            </a:extLst>
          </p:cNvPr>
          <p:cNvGrpSpPr/>
          <p:nvPr userDrawn="1"/>
        </p:nvGrpSpPr>
        <p:grpSpPr>
          <a:xfrm>
            <a:off x="7791964" y="4944673"/>
            <a:ext cx="523943" cy="143933"/>
            <a:chOff x="1855788" y="3378201"/>
            <a:chExt cx="3709987" cy="1019175"/>
          </a:xfrm>
          <a:solidFill>
            <a:schemeClr val="bg2">
              <a:lumMod val="10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28325C0-29E5-4B68-9CAD-B1E00E29E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7DAAFCF-EBBB-40B1-A4E9-BD28A752C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16A8744-DF49-401D-91E1-6B9DACAC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065924E-3C4C-40E8-A61D-8795FCEC4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AF69FF3-7959-4A54-A9FB-9C5840723D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D13606-871E-4901-89B0-5C3B55A97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7E6C4DA-CA2E-4D2F-955D-9AD1AF6D2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C74F658-4046-43D7-821E-B57E1764A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2C543C-0B72-482A-81C3-40109F6C0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F467010-8FDA-4A2D-9686-3EE6030767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12681F6-4BBB-445D-834F-A0B7158FF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6">
              <a:extLst>
                <a:ext uri="{FF2B5EF4-FFF2-40B4-BE49-F238E27FC236}">
                  <a16:creationId xmlns:a16="http://schemas.microsoft.com/office/drawing/2014/main" id="{399A461A-9060-41DA-9839-4ECF67A7FF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263C464E-C18C-4330-8F6A-E817C9584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BA3EDC79-511C-483A-AE43-8F87F1634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E9FEF45-3930-476F-AA2F-C96BD9515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24DBCB1-1B70-473A-83D4-52B6E2D32B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F3D6A59-1A3E-4EA6-987D-D03885F30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50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6" r:id="rId2"/>
    <p:sldLayoutId id="2147483724" r:id="rId3"/>
    <p:sldLayoutId id="2147483739" r:id="rId4"/>
    <p:sldLayoutId id="2147483744" r:id="rId5"/>
    <p:sldLayoutId id="2147483757" r:id="rId6"/>
    <p:sldLayoutId id="2147483689" r:id="rId7"/>
    <p:sldLayoutId id="2147483699" r:id="rId8"/>
    <p:sldLayoutId id="2147483758" r:id="rId9"/>
    <p:sldLayoutId id="2147483708" r:id="rId10"/>
    <p:sldLayoutId id="2147483710" r:id="rId11"/>
    <p:sldLayoutId id="2147483767" r:id="rId12"/>
    <p:sldLayoutId id="2147483709" r:id="rId13"/>
    <p:sldLayoutId id="2147483711" r:id="rId14"/>
    <p:sldLayoutId id="2147483759" r:id="rId15"/>
    <p:sldLayoutId id="2147483741" r:id="rId16"/>
    <p:sldLayoutId id="2147483746" r:id="rId17"/>
    <p:sldLayoutId id="2147483760" r:id="rId18"/>
    <p:sldLayoutId id="2147483692" r:id="rId19"/>
    <p:sldLayoutId id="2147483693" r:id="rId20"/>
    <p:sldLayoutId id="2147483752" r:id="rId21"/>
    <p:sldLayoutId id="2147483747" r:id="rId22"/>
    <p:sldLayoutId id="2147483718" r:id="rId23"/>
    <p:sldLayoutId id="2147483751" r:id="rId24"/>
    <p:sldLayoutId id="2147483755" r:id="rId25"/>
    <p:sldLayoutId id="2147483765" r:id="rId26"/>
    <p:sldLayoutId id="2147483728" r:id="rId27"/>
    <p:sldLayoutId id="2147483696" r:id="rId28"/>
    <p:sldLayoutId id="2147483712" r:id="rId29"/>
    <p:sldLayoutId id="2147483715" r:id="rId30"/>
    <p:sldLayoutId id="2147483702" r:id="rId31"/>
    <p:sldLayoutId id="2147483768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accent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4488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3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038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orient="horz" pos="132" userDrawn="1">
          <p15:clr>
            <a:srgbClr val="F26B43"/>
          </p15:clr>
        </p15:guide>
        <p15:guide id="3" pos="4344" userDrawn="1">
          <p15:clr>
            <a:srgbClr val="F26B43"/>
          </p15:clr>
        </p15:guide>
        <p15:guide id="4" orient="horz" pos="3107" userDrawn="1">
          <p15:clr>
            <a:srgbClr val="F26B43"/>
          </p15:clr>
        </p15:guide>
        <p15:guide id="5" pos="2885" userDrawn="1">
          <p15:clr>
            <a:srgbClr val="F26B43"/>
          </p15:clr>
        </p15:guide>
        <p15:guide id="6" orient="horz" pos="16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1.png"/><Relationship Id="rId7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png"/><Relationship Id="rId5" Type="http://schemas.openxmlformats.org/officeDocument/2006/relationships/image" Target="../media/image32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microsoft.com/office/2007/relationships/hdphoto" Target="../media/hdphoto1.wdp"/><Relationship Id="rId7" Type="http://schemas.openxmlformats.org/officeDocument/2006/relationships/image" Target="../media/image8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jpg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39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97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22.jpg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2.png"/><Relationship Id="rId5" Type="http://schemas.openxmlformats.org/officeDocument/2006/relationships/image" Target="../media/image32.png"/><Relationship Id="rId4" Type="http://schemas.openxmlformats.org/officeDocument/2006/relationships/image" Target="../media/image121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32.png"/><Relationship Id="rId12" Type="http://schemas.openxmlformats.org/officeDocument/2006/relationships/image" Target="../media/image3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1.jpg"/><Relationship Id="rId11" Type="http://schemas.microsoft.com/office/2007/relationships/hdphoto" Target="../media/hdphoto1.wdp"/><Relationship Id="rId5" Type="http://schemas.openxmlformats.org/officeDocument/2006/relationships/image" Target="../media/image116.jpg"/><Relationship Id="rId10" Type="http://schemas.openxmlformats.org/officeDocument/2006/relationships/image" Target="../media/image101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451359-878C-4D9C-B07A-E9F8BD5AB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VNFs in a contrail environment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5B3BF17-C3A2-4289-8093-FA458877A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design a VNF using Contrail &amp; Heat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A0B41A-CFD3-4B54-97E5-EBB60F29C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Umberto Manferdini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means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3847000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Openstack deploys and manage the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Openstack has tool for automation called 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fully integrates with 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provides its own Heat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6271"/>
          <a:stretch/>
        </p:blipFill>
        <p:spPr>
          <a:xfrm>
            <a:off x="6703076" y="3739445"/>
            <a:ext cx="1689170" cy="617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21207" b="28249"/>
          <a:stretch/>
        </p:blipFill>
        <p:spPr>
          <a:xfrm>
            <a:off x="6233468" y="1243136"/>
            <a:ext cx="1527004" cy="1457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200079" y="2386558"/>
            <a:ext cx="815387" cy="15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heat means </a:t>
            </a:r>
            <a:r>
              <a:rPr lang="en-US" dirty="0" err="1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3823146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Heat is a built-in Openstack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Heat uses YAML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to read and 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20" y="1585365"/>
            <a:ext cx="1849598" cy="1849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06" y="3507519"/>
            <a:ext cx="2181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Contrail has its own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4" y="1359673"/>
            <a:ext cx="7501175" cy="291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through 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3672071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Heat creates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Stacks are a list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Resources are virtual network, virtual machines,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r="23358"/>
          <a:stretch/>
        </p:blipFill>
        <p:spPr>
          <a:xfrm>
            <a:off x="4590512" y="1306115"/>
            <a:ext cx="2377441" cy="328612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52" y="1701081"/>
            <a:ext cx="1434215" cy="832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74" y="3014645"/>
            <a:ext cx="1005170" cy="9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have to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1877615"/>
            <a:ext cx="2143125" cy="2143125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756744" y="1559781"/>
            <a:ext cx="2075291" cy="866692"/>
          </a:xfrm>
          <a:prstGeom prst="cloudCallout">
            <a:avLst>
              <a:gd name="adj1" fmla="val -55699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Virtual Network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6138407" y="3619199"/>
            <a:ext cx="2075291" cy="866692"/>
          </a:xfrm>
          <a:prstGeom prst="cloudCallout">
            <a:avLst>
              <a:gd name="adj1" fmla="val -80220"/>
              <a:gd name="adj2" fmla="val -29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Extend Virtual Network outside the DC</a:t>
            </a:r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>
            <a:off x="667909" y="1407381"/>
            <a:ext cx="2337683" cy="1019092"/>
          </a:xfrm>
          <a:prstGeom prst="cloudCallout">
            <a:avLst>
              <a:gd name="adj1" fmla="val 60119"/>
              <a:gd name="adj2" fmla="val 49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Virtual Machine on a Virtual Network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971384" y="3619199"/>
            <a:ext cx="2337683" cy="1019092"/>
          </a:xfrm>
          <a:prstGeom prst="cloudCallout">
            <a:avLst>
              <a:gd name="adj1" fmla="val 61139"/>
              <a:gd name="adj2" fmla="val -58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 VLANS in a “v”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words to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4053734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take an abstract input as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 “configure a virtual network”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translate it into a Heat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17" y="1593221"/>
            <a:ext cx="2947240" cy="26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heat template?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3465337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Structured YAML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Template file, where we define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Environment file, where we assign values to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12" y="1508925"/>
            <a:ext cx="1639791" cy="1639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41" y="2740591"/>
            <a:ext cx="1437322" cy="14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5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for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4276370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Openstack offers a wide range of Heat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Nova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Glance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2" y="2966582"/>
            <a:ext cx="6498079" cy="17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a heat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3958318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Heat templates made of multiple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 main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Resource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60"/>
          <a:stretch/>
        </p:blipFill>
        <p:spPr>
          <a:xfrm>
            <a:off x="5483560" y="1561675"/>
            <a:ext cx="2340524" cy="27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35511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200" dirty="0" err="1">
                <a:latin typeface="Lucida Console" panose="020B0609040504020204" pitchFamily="49" charset="0"/>
              </a:rPr>
              <a:t>heat_template_version</a:t>
            </a:r>
            <a:r>
              <a:rPr lang="en-US" sz="1200" dirty="0">
                <a:latin typeface="Lucida Console" panose="020B0609040504020204" pitchFamily="49" charset="0"/>
              </a:rPr>
              <a:t>: 2015-04-30</a:t>
            </a:r>
          </a:p>
          <a:p>
            <a:pPr>
              <a:spcBef>
                <a:spcPts val="0"/>
              </a:spcBef>
            </a:pPr>
            <a:endParaRPr lang="en-US" sz="1200" dirty="0" smtClean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200" dirty="0" smtClean="0">
                <a:latin typeface="Lucida Console" panose="020B0609040504020204" pitchFamily="49" charset="0"/>
              </a:rPr>
              <a:t>parameters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myname</a:t>
            </a:r>
            <a:r>
              <a:rPr lang="en-US" sz="1200" dirty="0">
                <a:latin typeface="Lucida Console" panose="020B0609040504020204" pitchFamily="49" charset="0"/>
              </a:rPr>
              <a:t> 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type: string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default: ‘</a:t>
            </a:r>
            <a:r>
              <a:rPr lang="en-US" sz="1200" dirty="0" err="1">
                <a:latin typeface="Lucida Console" panose="020B0609040504020204" pitchFamily="49" charset="0"/>
              </a:rPr>
              <a:t>nameX</a:t>
            </a:r>
            <a:r>
              <a:rPr lang="en-US" sz="1200" dirty="0">
                <a:latin typeface="Lucida Console" panose="020B0609040504020204" pitchFamily="49" charset="0"/>
              </a:rPr>
              <a:t>’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 smtClean="0">
                <a:latin typeface="Lucida Console" panose="020B0609040504020204" pitchFamily="49" charset="0"/>
              </a:rPr>
              <a:t>myimage</a:t>
            </a:r>
            <a:r>
              <a:rPr lang="en-US" sz="1200" dirty="0" smtClean="0">
                <a:latin typeface="Lucida Console" panose="020B060904050402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type: string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default: ‘</a:t>
            </a:r>
            <a:r>
              <a:rPr lang="en-US" sz="1200" dirty="0" err="1">
                <a:latin typeface="Lucida Console" panose="020B0609040504020204" pitchFamily="49" charset="0"/>
              </a:rPr>
              <a:t>ubuntu</a:t>
            </a:r>
            <a:r>
              <a:rPr lang="en-US" sz="1200" dirty="0">
                <a:latin typeface="Lucida Console" panose="020B0609040504020204" pitchFamily="49" charset="0"/>
              </a:rPr>
              <a:t>’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myflavor</a:t>
            </a:r>
            <a:r>
              <a:rPr lang="en-US" sz="1200" dirty="0">
                <a:latin typeface="Lucida Console" panose="020B0609040504020204" pitchFamily="49" charset="0"/>
              </a:rPr>
              <a:t> 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type: string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Lucida Console" panose="020B0609040504020204" pitchFamily="49" charset="0"/>
              </a:rPr>
              <a:t>     default: ‘</a:t>
            </a:r>
            <a:r>
              <a:rPr lang="en-US" sz="1200" dirty="0" err="1">
                <a:latin typeface="Lucida Console" panose="020B0609040504020204" pitchFamily="49" charset="0"/>
              </a:rPr>
              <a:t>smallvm</a:t>
            </a:r>
            <a:r>
              <a:rPr lang="en-US" sz="1200" dirty="0" smtClean="0">
                <a:latin typeface="Lucida Console" panose="020B0609040504020204" pitchFamily="49" charset="0"/>
              </a:rPr>
              <a:t>’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84" y="1450612"/>
            <a:ext cx="1220796" cy="91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68" y="2609266"/>
            <a:ext cx="1060133" cy="106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24" y="3669399"/>
            <a:ext cx="897255" cy="8972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353586" y="1828800"/>
            <a:ext cx="3156668" cy="7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53586" y="2354382"/>
            <a:ext cx="4134678" cy="69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53586" y="2871690"/>
            <a:ext cx="2361537" cy="10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0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34DB6-C528-4F3A-9A09-8E61078A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62C1-B0D4-4FCC-97A9-DD2FA88A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we now?</a:t>
            </a:r>
          </a:p>
          <a:p>
            <a:r>
              <a:rPr lang="en-US" dirty="0" smtClean="0"/>
              <a:t>What’s Heat?</a:t>
            </a:r>
          </a:p>
          <a:p>
            <a:r>
              <a:rPr lang="en-US" dirty="0" smtClean="0"/>
              <a:t>Contrail and Heat: modeling VNFs</a:t>
            </a:r>
          </a:p>
          <a:p>
            <a:r>
              <a:rPr lang="en-US" dirty="0" smtClean="0"/>
              <a:t>From vanilla Neutron to Juniper Contrail</a:t>
            </a:r>
          </a:p>
          <a:p>
            <a:r>
              <a:rPr lang="en-US" dirty="0" smtClean="0"/>
              <a:t>Service Chaining</a:t>
            </a:r>
          </a:p>
        </p:txBody>
      </p:sp>
    </p:spTree>
    <p:extLst>
      <p:ext uri="{BB962C8B-B14F-4D97-AF65-F5344CB8AC3E}">
        <p14:creationId xmlns:p14="http://schemas.microsoft.com/office/powerpoint/2010/main" val="421714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368629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resources:</a:t>
            </a:r>
          </a:p>
          <a:p>
            <a:pPr>
              <a:spcBef>
                <a:spcPts val="0"/>
              </a:spcBef>
            </a:pPr>
            <a:endParaRPr lang="en-US" sz="1100" dirty="0" smtClean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 smtClean="0">
                <a:latin typeface="Lucida Console" panose="020B0609040504020204" pitchFamily="49" charset="0"/>
              </a:rPr>
              <a:t>test-net</a:t>
            </a:r>
            <a:r>
              <a:rPr lang="en-US" sz="11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type: OS::Neutron::Net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properties: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    name: ‘heat-net’</a:t>
            </a:r>
          </a:p>
          <a:p>
            <a:pPr>
              <a:spcBef>
                <a:spcPts val="0"/>
              </a:spcBef>
            </a:pPr>
            <a:endParaRPr lang="en-US" sz="1100" dirty="0" smtClean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 smtClean="0">
                <a:latin typeface="Lucida Console" panose="020B0609040504020204" pitchFamily="49" charset="0"/>
              </a:rPr>
              <a:t>test-subnet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type: OS::Neutron::Subnet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properties: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name: </a:t>
            </a:r>
            <a:r>
              <a:rPr lang="en-US" sz="1100" dirty="0" smtClean="0">
                <a:latin typeface="Lucida Console" panose="020B0609040504020204" pitchFamily="49" charset="0"/>
              </a:rPr>
              <a:t>‘heat-subnet’ </a:t>
            </a:r>
            <a:endParaRPr lang="en-US" sz="11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network_id</a:t>
            </a:r>
            <a:r>
              <a:rPr lang="en-US" sz="1100" dirty="0">
                <a:latin typeface="Lucida Console" panose="020B0609040504020204" pitchFamily="49" charset="0"/>
              </a:rPr>
              <a:t>: { </a:t>
            </a:r>
            <a:r>
              <a:rPr lang="en-US" sz="1100" dirty="0" err="1">
                <a:latin typeface="Lucida Console" panose="020B0609040504020204" pitchFamily="49" charset="0"/>
              </a:rPr>
              <a:t>get_resource</a:t>
            </a:r>
            <a:r>
              <a:rPr lang="en-US" sz="1100" dirty="0">
                <a:latin typeface="Lucida Console" panose="020B0609040504020204" pitchFamily="49" charset="0"/>
              </a:rPr>
              <a:t>: test-net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cidr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  <a:r>
              <a:rPr lang="en-US" sz="1100" dirty="0" smtClean="0">
                <a:latin typeface="Lucida Console" panose="020B0609040504020204" pitchFamily="49" charset="0"/>
              </a:rPr>
              <a:t>‘192.168.1.0/16’ </a:t>
            </a:r>
            <a:endParaRPr lang="en-US" sz="11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endParaRPr lang="en-US" sz="1100" dirty="0" smtClean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 smtClean="0">
                <a:latin typeface="Lucida Console" panose="020B0609040504020204" pitchFamily="49" charset="0"/>
              </a:rPr>
              <a:t>server1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type: OS::Nova::Server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properties: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name: { </a:t>
            </a:r>
            <a:r>
              <a:rPr lang="en-US" sz="1100" dirty="0" err="1">
                <a:latin typeface="Lucida Console" panose="020B0609040504020204" pitchFamily="49" charset="0"/>
              </a:rPr>
              <a:t>get_param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  <a:r>
              <a:rPr lang="en-US" sz="1100" dirty="0" err="1">
                <a:latin typeface="Lucida Console" panose="020B0609040504020204" pitchFamily="49" charset="0"/>
              </a:rPr>
              <a:t>myname</a:t>
            </a:r>
            <a:r>
              <a:rPr lang="en-US" sz="1100" dirty="0">
                <a:latin typeface="Lucida Console" panose="020B0609040504020204" pitchFamily="49" charset="0"/>
              </a:rPr>
              <a:t>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image: { </a:t>
            </a:r>
            <a:r>
              <a:rPr lang="en-US" sz="1100" dirty="0" err="1">
                <a:latin typeface="Lucida Console" panose="020B0609040504020204" pitchFamily="49" charset="0"/>
              </a:rPr>
              <a:t>get_param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  <a:r>
              <a:rPr lang="en-US" sz="1100" dirty="0" err="1">
                <a:latin typeface="Lucida Console" panose="020B0609040504020204" pitchFamily="49" charset="0"/>
              </a:rPr>
              <a:t>myimage</a:t>
            </a:r>
            <a:r>
              <a:rPr lang="en-US" sz="1100" dirty="0">
                <a:latin typeface="Lucida Console" panose="020B0609040504020204" pitchFamily="49" charset="0"/>
              </a:rPr>
              <a:t>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flavor: { </a:t>
            </a:r>
            <a:r>
              <a:rPr lang="en-US" sz="1100" dirty="0" err="1">
                <a:latin typeface="Lucida Console" panose="020B0609040504020204" pitchFamily="49" charset="0"/>
              </a:rPr>
              <a:t>get_param</a:t>
            </a:r>
            <a:r>
              <a:rPr lang="en-US" sz="1100" dirty="0">
                <a:latin typeface="Lucida Console" panose="020B0609040504020204" pitchFamily="49" charset="0"/>
              </a:rPr>
              <a:t>: </a:t>
            </a:r>
            <a:r>
              <a:rPr lang="en-US" sz="1100" dirty="0" err="1">
                <a:latin typeface="Lucida Console" panose="020B0609040504020204" pitchFamily="49" charset="0"/>
              </a:rPr>
              <a:t>myflavor</a:t>
            </a:r>
            <a:r>
              <a:rPr lang="en-US" sz="1100" dirty="0">
                <a:latin typeface="Lucida Console" panose="020B0609040504020204" pitchFamily="49" charset="0"/>
              </a:rPr>
              <a:t>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networks: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Lucida Console" panose="020B0609040504020204" pitchFamily="49" charset="0"/>
              </a:rPr>
              <a:t>      - network: { </a:t>
            </a:r>
            <a:r>
              <a:rPr lang="en-US" sz="1100" dirty="0" err="1">
                <a:latin typeface="Lucida Console" panose="020B0609040504020204" pitchFamily="49" charset="0"/>
              </a:rPr>
              <a:t>get_resource</a:t>
            </a:r>
            <a:r>
              <a:rPr lang="en-US" sz="1100" dirty="0">
                <a:latin typeface="Lucida Console" panose="020B0609040504020204" pitchFamily="49" charset="0"/>
              </a:rPr>
              <a:t>: test-net }</a:t>
            </a:r>
          </a:p>
          <a:p>
            <a:pPr>
              <a:spcBef>
                <a:spcPts val="0"/>
              </a:spcBef>
            </a:pPr>
            <a:endParaRPr lang="en-US" sz="11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05145" y="1939064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/>
              <a:t>h</a:t>
            </a:r>
            <a:r>
              <a:rPr lang="en-US" sz="1050" dirty="0" err="1" smtClean="0"/>
              <a:t>ardocded</a:t>
            </a:r>
            <a:r>
              <a:rPr lang="en-US" sz="1050" dirty="0" smtClean="0"/>
              <a:t> value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605148" y="2919945"/>
            <a:ext cx="9509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/>
              <a:t>g</a:t>
            </a:r>
            <a:r>
              <a:rPr lang="en-US" sz="1050" dirty="0" err="1" smtClean="0"/>
              <a:t>et_resource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605148" y="4034453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get_param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5605148" y="1614570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r</a:t>
            </a:r>
            <a:r>
              <a:rPr lang="en-US" sz="1050" dirty="0" smtClean="0"/>
              <a:t>esource type</a:t>
            </a:r>
            <a:endParaRPr lang="en-US" sz="105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60428" y="1756965"/>
            <a:ext cx="2718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0428" y="2067074"/>
            <a:ext cx="2718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86255" y="3046903"/>
            <a:ext cx="1492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95207" y="4161411"/>
            <a:ext cx="2083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08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3854951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Parameters defined in the template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to give them a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Environment file is for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931252"/>
            <a:ext cx="4572000" cy="7940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parameters: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myname</a:t>
            </a:r>
            <a:r>
              <a:rPr lang="en-US" sz="1200" dirty="0">
                <a:latin typeface="Lucida Console" panose="020B0609040504020204" pitchFamily="49" charset="0"/>
              </a:rPr>
              <a:t> : Ubuntu-1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myimg</a:t>
            </a:r>
            <a:r>
              <a:rPr lang="en-US" sz="1200" dirty="0">
                <a:latin typeface="Lucida Console" panose="020B0609040504020204" pitchFamily="49" charset="0"/>
              </a:rPr>
              <a:t> : ubu14-iso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myflavor</a:t>
            </a:r>
            <a:r>
              <a:rPr lang="en-US" sz="1200" dirty="0">
                <a:latin typeface="Lucida Console" panose="020B0609040504020204" pitchFamily="49" charset="0"/>
              </a:rPr>
              <a:t> : </a:t>
            </a:r>
            <a:r>
              <a:rPr lang="en-US" sz="1200" dirty="0" err="1">
                <a:latin typeface="Lucida Console" panose="020B0609040504020204" pitchFamily="49" charset="0"/>
              </a:rPr>
              <a:t>linux</a:t>
            </a:r>
            <a:r>
              <a:rPr lang="en-US" sz="1200" dirty="0">
                <a:latin typeface="Lucida Console" panose="020B0609040504020204" pitchFamily="49" charset="0"/>
              </a:rPr>
              <a:t>-perf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43" y="175462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first?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4093490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Heat is smart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not too smart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order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“</a:t>
            </a:r>
            <a:r>
              <a:rPr lang="en-US" dirty="0" err="1" smtClean="0"/>
              <a:t>depends_on</a:t>
            </a:r>
            <a:r>
              <a:rPr lang="en-US" dirty="0" smtClean="0"/>
              <a:t>” to manage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886045"/>
            <a:ext cx="4572000" cy="16712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server1: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type: OS::Nova::Server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solidFill>
                  <a:srgbClr val="FF0000"/>
                </a:solidFill>
                <a:latin typeface="Lucida Console" panose="020B0609040504020204" pitchFamily="49" charset="0"/>
              </a:rPr>
              <a:t> [test-subnet, test-net]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properties: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name: 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myname</a:t>
            </a:r>
            <a:r>
              <a:rPr lang="en-US" sz="1200" dirty="0">
                <a:latin typeface="Lucida Console" panose="020B0609040504020204" pitchFamily="49" charset="0"/>
              </a:rPr>
              <a:t> }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image: 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myimage</a:t>
            </a:r>
            <a:r>
              <a:rPr lang="en-US" sz="1200" dirty="0">
                <a:latin typeface="Lucida Console" panose="020B0609040504020204" pitchFamily="49" charset="0"/>
              </a:rPr>
              <a:t> }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flavor: 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myflavor</a:t>
            </a:r>
            <a:r>
              <a:rPr lang="en-US" sz="1200" dirty="0">
                <a:latin typeface="Lucida Console" panose="020B0609040504020204" pitchFamily="49" charset="0"/>
              </a:rPr>
              <a:t> }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networks: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- network: 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test-net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57" y="1537350"/>
            <a:ext cx="2568271" cy="25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machine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Instance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BGPaaS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Sub-interfaces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Allowed address 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78" y="1593616"/>
            <a:ext cx="2674516" cy="2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2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Contrail virtual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 element in Contrail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connect Virtual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52" y="2227185"/>
            <a:ext cx="4389120" cy="8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85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network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Networks 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 an IPAM (Contrail wrapper for virtual networks)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3016121"/>
            <a:ext cx="8381928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vip_vn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VirtualNetwork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name: ‘</a:t>
            </a:r>
            <a:r>
              <a:rPr lang="en-US" sz="1200" dirty="0" err="1">
                <a:latin typeface="Lucida Console" panose="020B0609040504020204" pitchFamily="49" charset="0"/>
              </a:rPr>
              <a:t>myvn</a:t>
            </a:r>
            <a:r>
              <a:rPr lang="en-US" sz="1200" dirty="0">
                <a:latin typeface="Lucida Console" panose="020B0609040504020204" pitchFamily="49" charset="0"/>
              </a:rPr>
              <a:t>’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network_ipam_refs</a:t>
            </a:r>
            <a:r>
              <a:rPr lang="en-US" sz="1200" dirty="0">
                <a:latin typeface="Lucida Console" panose="020B0609040504020204" pitchFamily="49" charset="0"/>
              </a:rPr>
              <a:t>: ['</a:t>
            </a:r>
            <a:r>
              <a:rPr lang="en-US" sz="1200" dirty="0" err="1">
                <a:latin typeface="Lucida Console" panose="020B0609040504020204" pitchFamily="49" charset="0"/>
              </a:rPr>
              <a:t>default-domain:default-project:default-network-ipam</a:t>
            </a:r>
            <a:r>
              <a:rPr lang="en-US" sz="1200" dirty="0">
                <a:latin typeface="Lucida Console" panose="020B0609040504020204" pitchFamily="49" charset="0"/>
              </a:rPr>
              <a:t>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27" y="1611644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8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the virtual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Forwarding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RPF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Flooding unknown unicast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VXLAN identifier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5" y="2647742"/>
            <a:ext cx="8438572" cy="202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vip_vn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VirtualNetwork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virtual_network_properties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virtual_network_properties_forwarding_mode</a:t>
            </a:r>
            <a:r>
              <a:rPr lang="en-US" sz="1200" dirty="0">
                <a:latin typeface="Lucida Console" panose="020B0609040504020204" pitchFamily="49" charset="0"/>
              </a:rPr>
              <a:t>: ‘l3’,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virtual_network_properties_rpf</a:t>
            </a:r>
            <a:r>
              <a:rPr lang="en-US" sz="1200" dirty="0">
                <a:latin typeface="Lucida Console" panose="020B0609040504020204" pitchFamily="49" charset="0"/>
              </a:rPr>
              <a:t>: ‘enable’,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virtual_network_properties_vxlan_network_identifier</a:t>
            </a:r>
            <a:r>
              <a:rPr lang="en-US" sz="1200" dirty="0">
                <a:latin typeface="Lucida Console" panose="020B0609040504020204" pitchFamily="49" charset="0"/>
              </a:rPr>
              <a:t>: ‘1234’,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flood_unknown_unicast</a:t>
            </a:r>
            <a:r>
              <a:rPr lang="en-US" sz="1200" dirty="0">
                <a:latin typeface="Lucida Console" panose="020B0609040504020204" pitchFamily="49" charset="0"/>
              </a:rPr>
              <a:t>: ‘true</a:t>
            </a:r>
            <a:r>
              <a:rPr lang="en-US" sz="1200" dirty="0" smtClean="0">
                <a:latin typeface="Lucida Console" panose="020B0609040504020204" pitchFamily="49" charset="0"/>
              </a:rPr>
              <a:t>’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86" y="1278402"/>
            <a:ext cx="2174047" cy="1217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55" y="2381711"/>
            <a:ext cx="1208018" cy="8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5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ecmp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8397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supports ECMP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5 configurable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221719"/>
            <a:ext cx="6474906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vip_vn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VirtualNetwork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 smtClean="0">
                <a:latin typeface="Lucida Console" panose="020B0609040504020204" pitchFamily="49" charset="0"/>
              </a:rPr>
              <a:t>      </a:t>
            </a:r>
            <a:r>
              <a:rPr lang="en-US" sz="1200" dirty="0" err="1" smtClean="0">
                <a:latin typeface="Lucida Console" panose="020B0609040504020204" pitchFamily="49" charset="0"/>
              </a:rPr>
              <a:t>ecmp_hashing_include_fields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ecmp_hashing_include_fields_destination_ip</a:t>
            </a:r>
            <a:r>
              <a:rPr lang="en-US" sz="1200" dirty="0">
                <a:latin typeface="Lucida Console" panose="020B0609040504020204" pitchFamily="49" charset="0"/>
              </a:rPr>
              <a:t>: ‘true’,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ecmp_hashing_include_fields_destination_port</a:t>
            </a:r>
            <a:r>
              <a:rPr lang="en-US" sz="1200" dirty="0">
                <a:latin typeface="Lucida Console" panose="020B0609040504020204" pitchFamily="49" charset="0"/>
              </a:rPr>
              <a:t>: ‘false’,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ecmp_hashing_include_fields_hashing_configured</a:t>
            </a:r>
            <a:r>
              <a:rPr lang="en-US" sz="1200" dirty="0">
                <a:latin typeface="Lucida Console" panose="020B0609040504020204" pitchFamily="49" charset="0"/>
              </a:rPr>
              <a:t>: ‘true’,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ecmp_hashing_include_fields_ip_protocol</a:t>
            </a:r>
            <a:r>
              <a:rPr lang="en-US" sz="1200" dirty="0">
                <a:latin typeface="Lucida Console" panose="020B0609040504020204" pitchFamily="49" charset="0"/>
              </a:rPr>
              <a:t>: ‘true’,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ecmp_hashing_include_fields_source_ip</a:t>
            </a:r>
            <a:r>
              <a:rPr lang="en-US" sz="1200" dirty="0">
                <a:latin typeface="Lucida Console" panose="020B0609040504020204" pitchFamily="49" charset="0"/>
              </a:rPr>
              <a:t>: ‘false’,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ecmp_hashing_include_fields_source_port</a:t>
            </a:r>
            <a:r>
              <a:rPr lang="en-US" sz="1200" dirty="0">
                <a:latin typeface="Lucida Console" panose="020B0609040504020204" pitchFamily="49" charset="0"/>
              </a:rPr>
              <a:t>: ‘false’,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port_security_enabled</a:t>
            </a:r>
            <a:r>
              <a:rPr lang="en-US" sz="1200" dirty="0">
                <a:latin typeface="Lucida Console" panose="020B0609040504020204" pitchFamily="49" charset="0"/>
              </a:rPr>
              <a:t>: ‘true’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28" y="1424782"/>
            <a:ext cx="3748739" cy="15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subnets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 dedicated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address and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Allocation pools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DHCP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Allocation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12" y="15990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Subnets in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5352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resources: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latin typeface="Lucida Console" panose="020B0609040504020204" pitchFamily="49" charset="0"/>
              </a:rPr>
              <a:t>vip_vn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type: OS::ContrailV2::</a:t>
            </a:r>
            <a:r>
              <a:rPr lang="en-US" sz="1050" dirty="0" err="1">
                <a:latin typeface="Lucida Console" panose="020B0609040504020204" pitchFamily="49" charset="0"/>
              </a:rPr>
              <a:t>VirtualNetwork</a:t>
            </a:r>
            <a:endParaRPr lang="en-US" sz="105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[{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[{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network_ipam_refs_data_ipam_subnets_subnet_ip_prefix</a:t>
            </a:r>
            <a:r>
              <a:rPr lang="en-US" sz="1050" dirty="0">
                <a:latin typeface="Lucida Console" panose="020B0609040504020204" pitchFamily="49" charset="0"/>
              </a:rPr>
              <a:t>: '192.168.33.0',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network_ipam_refs_data_ipam_subnets_subnet_ip_prefix_len</a:t>
            </a:r>
            <a:r>
              <a:rPr lang="en-US" sz="1050" dirty="0">
                <a:latin typeface="Lucida Console" panose="020B0609040504020204" pitchFamily="49" charset="0"/>
              </a:rPr>
              <a:t>: '24',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network_ipam_refs_data_ipam_subnets_addr_from_start</a:t>
            </a:r>
            <a:r>
              <a:rPr lang="en-US" sz="1050" dirty="0">
                <a:latin typeface="Lucida Console" panose="020B0609040504020204" pitchFamily="49" charset="0"/>
              </a:rPr>
              <a:t>: 'true',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network_ipam_refs_data_ipam_subnets_default_gateway</a:t>
            </a:r>
            <a:r>
              <a:rPr lang="en-US" sz="1050" dirty="0">
                <a:latin typeface="Lucida Console" panose="020B0609040504020204" pitchFamily="49" charset="0"/>
              </a:rPr>
              <a:t>: '192.168.33.3',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network_ipam_refs_data_ipam_subnets_enable_dhcp</a:t>
            </a:r>
            <a:r>
              <a:rPr lang="en-US" sz="1050" dirty="0">
                <a:latin typeface="Lucida Console" panose="020B0609040504020204" pitchFamily="49" charset="0"/>
              </a:rPr>
              <a:t>: 'false',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network_ipam_refs_data_ipam_subnets_allocation_pools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  [{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network_ipam_refs_data_ipam_subnets_allocation_pools_start</a:t>
            </a:r>
            <a:r>
              <a:rPr lang="en-US" sz="1050" dirty="0">
                <a:latin typeface="Lucida Console" panose="020B0609040504020204" pitchFamily="49" charset="0"/>
              </a:rPr>
              <a:t>: '192.168.33.5',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network_ipam_refs_data_ipam_subnets_allocation_pools_end</a:t>
            </a:r>
            <a:r>
              <a:rPr lang="en-US" sz="1050" dirty="0">
                <a:latin typeface="Lucida Console" panose="020B0609040504020204" pitchFamily="49" charset="0"/>
              </a:rPr>
              <a:t>: '192.168.33.10',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         }]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 }]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Lucida Console" panose="020B0609040504020204" pitchFamily="49" charset="0"/>
              </a:rPr>
              <a:t>        }]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0683-D8AB-4133-981B-76248CD8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Juniper contrail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D9A05-6252-4F78-BA86-9CF4B1F3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59" y="2671639"/>
            <a:ext cx="2499846" cy="1876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28" y="1341949"/>
            <a:ext cx="3989070" cy="132969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4355883" cy="33443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Juniper SDN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Manages virtual networking within the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well known protocols and solutions like BGP and VPNs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3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everything is alright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11" y="1173083"/>
            <a:ext cx="6352802" cy="35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3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dirty="0" err="1" smtClean="0"/>
              <a:t>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machine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Connects VM to the Virtual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actually 2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Machine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Instance 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49" y="3250613"/>
            <a:ext cx="3895725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24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3179090" cy="11657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Minimal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Network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9548" y="2511171"/>
            <a:ext cx="8381928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vmi_newnet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VirtualMachineInterface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name: '</a:t>
            </a:r>
            <a:r>
              <a:rPr lang="en-US" sz="1200" dirty="0" err="1">
                <a:latin typeface="Lucida Console" panose="020B0609040504020204" pitchFamily="49" charset="0"/>
              </a:rPr>
              <a:t>my_vmi</a:t>
            </a:r>
            <a:r>
              <a:rPr lang="en-US" sz="1200" dirty="0">
                <a:latin typeface="Lucida Console" panose="020B0609040504020204" pitchFamily="49" charset="0"/>
              </a:rPr>
              <a:t>'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list_join</a:t>
            </a:r>
            <a:r>
              <a:rPr lang="en-US" sz="1200" dirty="0">
                <a:latin typeface="Lucida Console" panose="020B0609040504020204" pitchFamily="49" charset="0"/>
              </a:rPr>
              <a:t>: [':', { </a:t>
            </a:r>
            <a:r>
              <a:rPr lang="en-US" sz="1200" dirty="0" err="1">
                <a:latin typeface="Lucida Console" panose="020B0609040504020204" pitchFamily="49" charset="0"/>
              </a:rPr>
              <a:t>get_attr</a:t>
            </a:r>
            <a:r>
              <a:rPr lang="en-US" sz="1200" dirty="0">
                <a:latin typeface="Lucida Console" panose="020B0609040504020204" pitchFamily="49" charset="0"/>
              </a:rPr>
              <a:t>: [ </a:t>
            </a:r>
            <a:r>
              <a:rPr lang="en-US" sz="1200" dirty="0" err="1">
                <a:latin typeface="Lucida Console" panose="020B0609040504020204" pitchFamily="49" charset="0"/>
              </a:rPr>
              <a:t>newnet_vn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fq_name</a:t>
            </a:r>
            <a:r>
              <a:rPr lang="en-US" sz="1200" dirty="0">
                <a:latin typeface="Lucida Console" panose="020B0609040504020204" pitchFamily="49" charset="0"/>
              </a:rPr>
              <a:t> ] } ] 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2255" y="4135515"/>
            <a:ext cx="175721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Internal function</a:t>
            </a:r>
          </a:p>
          <a:p>
            <a:pPr algn="ctr"/>
            <a:r>
              <a:rPr lang="en-US" sz="1050" dirty="0" smtClean="0"/>
              <a:t>Fully Qualified Name</a:t>
            </a:r>
          </a:p>
          <a:p>
            <a:pPr algn="ctr"/>
            <a:r>
              <a:rPr lang="en-US" sz="1050" dirty="0"/>
              <a:t>p</a:t>
            </a:r>
            <a:r>
              <a:rPr lang="en-US" sz="1050" dirty="0" smtClean="0"/>
              <a:t>repends “</a:t>
            </a:r>
            <a:r>
              <a:rPr lang="en-US" sz="1050" dirty="0" err="1" smtClean="0"/>
              <a:t>domain:project</a:t>
            </a:r>
            <a:r>
              <a:rPr lang="en-US" sz="1050" dirty="0" smtClean="0"/>
              <a:t>”</a:t>
            </a:r>
            <a:endParaRPr lang="en-US" sz="105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53739" y="3705620"/>
            <a:ext cx="0" cy="36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4" y="1346696"/>
            <a:ext cx="3311281" cy="10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9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09" y="2854518"/>
            <a:ext cx="3755435" cy="181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existing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0703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Existing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Simply pass the FQDN network name as a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FQDN name means “</a:t>
            </a:r>
            <a:r>
              <a:rPr lang="en-US" dirty="0" err="1" smtClean="0"/>
              <a:t>domain:project:network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790989"/>
            <a:ext cx="6486774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vmi_prex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VirtualMachineInterface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virtual_network_refs</a:t>
            </a:r>
            <a:r>
              <a:rPr lang="en-US" sz="1200" dirty="0">
                <a:latin typeface="Lucida Console" panose="020B0609040504020204" pitchFamily="49" charset="0"/>
              </a:rPr>
              <a:t>: [ {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mgmt</a:t>
            </a:r>
            <a:r>
              <a:rPr lang="en-US" sz="1200" dirty="0">
                <a:latin typeface="Lucida Console" panose="020B0609040504020204" pitchFamily="49" charset="0"/>
              </a:rPr>
              <a:t>-net} ]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094" y="4012553"/>
            <a:ext cx="4572000" cy="4431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parameters: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mgmt</a:t>
            </a:r>
            <a:r>
              <a:rPr lang="en-US" sz="1200" dirty="0">
                <a:latin typeface="Lucida Console" panose="020B0609040504020204" pitchFamily="49" charset="0"/>
              </a:rPr>
              <a:t>-net: '</a:t>
            </a:r>
            <a:r>
              <a:rPr lang="en-US" sz="1200" dirty="0" err="1">
                <a:latin typeface="Lucida Console" panose="020B0609040504020204" pitchFamily="49" charset="0"/>
              </a:rPr>
              <a:t>default-domain:admin:mgmt</a:t>
            </a:r>
            <a:r>
              <a:rPr lang="en-US" sz="1200" dirty="0">
                <a:latin typeface="Lucida Console" panose="020B0609040504020204" pitchFamily="49" charset="0"/>
              </a:rPr>
              <a:t>'</a:t>
            </a:r>
          </a:p>
        </p:txBody>
      </p:sp>
      <p:sp>
        <p:nvSpPr>
          <p:cNvPr id="7" name="32-Point Star 6"/>
          <p:cNvSpPr/>
          <p:nvPr/>
        </p:nvSpPr>
        <p:spPr>
          <a:xfrm>
            <a:off x="3881668" y="3801329"/>
            <a:ext cx="842838" cy="601279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e</a:t>
            </a:r>
            <a:r>
              <a:rPr lang="en-US" sz="1050" dirty="0" err="1" smtClean="0"/>
              <a:t>nv</a:t>
            </a:r>
            <a:endParaRPr lang="en-US" sz="1050" dirty="0" smtClean="0"/>
          </a:p>
          <a:p>
            <a:pPr algn="ctr"/>
            <a:r>
              <a:rPr lang="en-US" sz="1050" dirty="0" smtClean="0"/>
              <a:t>file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56500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 my own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752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default, Contrail automatically assigns a MAC to a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Optionally, we can assign a custom MAC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311507"/>
            <a:ext cx="8426704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vmi_newnet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VirtualMachineInterface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 smtClean="0">
                <a:latin typeface="Lucida Console" panose="020B0609040504020204" pitchFamily="49" charset="0"/>
              </a:rPr>
              <a:t>      </a:t>
            </a:r>
            <a:r>
              <a:rPr lang="en-US" sz="1200" dirty="0" err="1" smtClean="0">
                <a:latin typeface="Lucida Console" panose="020B0609040504020204" pitchFamily="49" charset="0"/>
              </a:rPr>
              <a:t>virtual_machine_interface_mac_addresses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 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virtual_machine_interface_mac_addresses_mac_address</a:t>
            </a:r>
            <a:r>
              <a:rPr lang="en-US" sz="1200" dirty="0">
                <a:latin typeface="Lucida Console" panose="020B0609040504020204" pitchFamily="49" charset="0"/>
              </a:rPr>
              <a:t>: [ ‘</a:t>
            </a:r>
            <a:r>
              <a:rPr lang="en-US" sz="1200" dirty="0" err="1">
                <a:latin typeface="Lucida Console" panose="020B0609040504020204" pitchFamily="49" charset="0"/>
              </a:rPr>
              <a:t>aa:bb:cc:dd:ee:ff</a:t>
            </a:r>
            <a:r>
              <a:rPr lang="en-US" sz="1200" dirty="0">
                <a:latin typeface="Lucida Console" panose="020B0609040504020204" pitchFamily="49" charset="0"/>
              </a:rPr>
              <a:t>’],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71" y="1238250"/>
            <a:ext cx="2535596" cy="14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1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port needs an </a:t>
            </a:r>
            <a:r>
              <a:rPr lang="en-US" dirty="0" err="1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9430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Second element is the Instance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References a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References a VMI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752537"/>
            <a:ext cx="8438571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instanceip_1: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InstanceIp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</a:t>
            </a:r>
            <a:r>
              <a:rPr lang="en-US" sz="1200" dirty="0" err="1"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latin typeface="Lucida Console" panose="020B0609040504020204" pitchFamily="49" charset="0"/>
              </a:rPr>
              <a:t>: [ </a:t>
            </a:r>
            <a:r>
              <a:rPr lang="en-US" sz="1200" dirty="0" err="1">
                <a:latin typeface="Lucida Console" panose="020B0609040504020204" pitchFamily="49" charset="0"/>
              </a:rPr>
              <a:t>vmi_newnet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newnet_vn</a:t>
            </a:r>
            <a:r>
              <a:rPr lang="en-US" sz="1200" dirty="0">
                <a:latin typeface="Lucida Console" panose="020B0609040504020204" pitchFamily="49" charset="0"/>
              </a:rPr>
              <a:t> 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vmi_newnet</a:t>
            </a:r>
            <a:r>
              <a:rPr lang="en-US" sz="1200" dirty="0">
                <a:latin typeface="Lucida Console" panose="020B0609040504020204" pitchFamily="49" charset="0"/>
              </a:rPr>
              <a:t> }]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list_join</a:t>
            </a:r>
            <a:r>
              <a:rPr lang="en-US" sz="1200" dirty="0">
                <a:latin typeface="Lucida Console" panose="020B0609040504020204" pitchFamily="49" charset="0"/>
              </a:rPr>
              <a:t>: [':', { </a:t>
            </a:r>
            <a:r>
              <a:rPr lang="en-US" sz="1200" dirty="0" err="1">
                <a:latin typeface="Lucida Console" panose="020B0609040504020204" pitchFamily="49" charset="0"/>
              </a:rPr>
              <a:t>get_attr</a:t>
            </a:r>
            <a:r>
              <a:rPr lang="en-US" sz="1200" dirty="0">
                <a:latin typeface="Lucida Console" panose="020B0609040504020204" pitchFamily="49" charset="0"/>
              </a:rPr>
              <a:t>: [ </a:t>
            </a:r>
            <a:r>
              <a:rPr lang="en-US" sz="1200" dirty="0" err="1">
                <a:latin typeface="Lucida Console" panose="020B0609040504020204" pitchFamily="49" charset="0"/>
              </a:rPr>
              <a:t>newnet_vn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fq_name</a:t>
            </a:r>
            <a:r>
              <a:rPr lang="en-US" sz="1200" dirty="0">
                <a:latin typeface="Lucida Console" panose="020B0609040504020204" pitchFamily="49" charset="0"/>
              </a:rPr>
              <a:t> ] } ] }]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7" y="1296062"/>
            <a:ext cx="1622066" cy="16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8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err="1" smtClean="0"/>
              <a:t>ip</a:t>
            </a:r>
            <a:r>
              <a:rPr lang="en-US" dirty="0" smtClean="0"/>
              <a:t> or your </a:t>
            </a:r>
            <a:r>
              <a:rPr lang="en-US" dirty="0" err="1" smtClean="0"/>
              <a:t>ip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744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reference an existing virtual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specify a fixed IP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3195293"/>
            <a:ext cx="8381928" cy="132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 smtClean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iip_fixed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InstanceIp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latin typeface="Lucida Console" panose="020B0609040504020204" pitchFamily="49" charset="0"/>
              </a:rPr>
              <a:t>: [ </a:t>
            </a:r>
            <a:r>
              <a:rPr lang="en-US" sz="1200" dirty="0" err="1">
                <a:latin typeface="Lucida Console" panose="020B0609040504020204" pitchFamily="49" charset="0"/>
              </a:rPr>
              <a:t>vmi_obj</a:t>
            </a:r>
            <a:r>
              <a:rPr lang="en-US" sz="1200" dirty="0">
                <a:latin typeface="Lucida Console" panose="020B0609040504020204" pitchFamily="49" charset="0"/>
              </a:rPr>
              <a:t> 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vmi_obj</a:t>
            </a:r>
            <a:r>
              <a:rPr lang="en-US" sz="1200" dirty="0">
                <a:latin typeface="Lucida Console" panose="020B0609040504020204" pitchFamily="49" charset="0"/>
              </a:rPr>
              <a:t> }]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smtClean="0">
                <a:latin typeface="Lucida Console" panose="020B0609040504020204" pitchFamily="49" charset="0"/>
              </a:rPr>
              <a:t>     </a:t>
            </a:r>
            <a:r>
              <a:rPr lang="en-US" sz="1200" dirty="0" err="1" smtClean="0">
                <a:latin typeface="Lucida Console" panose="020B0609040504020204" pitchFamily="49" charset="0"/>
              </a:rPr>
              <a:t>virtual_network_refs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mgmt</a:t>
            </a:r>
            <a:r>
              <a:rPr lang="en-US" sz="1200" dirty="0">
                <a:latin typeface="Lucida Console" panose="020B0609040504020204" pitchFamily="49" charset="0"/>
              </a:rPr>
              <a:t>-net </a:t>
            </a:r>
            <a:r>
              <a:rPr lang="en-US" sz="1200" dirty="0" smtClean="0">
                <a:latin typeface="Lucida Console" panose="020B0609040504020204" pitchFamily="49" charset="0"/>
              </a:rPr>
              <a:t>}]</a:t>
            </a:r>
          </a:p>
          <a:p>
            <a:pPr>
              <a:lnSpc>
                <a:spcPct val="95000"/>
              </a:lnSpc>
            </a:pPr>
            <a:r>
              <a:rPr lang="en-US" sz="1200" dirty="0" smtClean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instance_ip_address</a:t>
            </a:r>
            <a:r>
              <a:rPr lang="en-US" sz="1200" dirty="0">
                <a:latin typeface="Lucida Console" panose="020B0609040504020204" pitchFamily="49" charset="0"/>
              </a:rPr>
              <a:t>: ‘192.168.1.4’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366" y="1221710"/>
            <a:ext cx="2093878" cy="13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25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Vip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021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VMs sharing an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spread the load on multiple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Leveraging Contrail ECMP capabilities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571750"/>
            <a:ext cx="4476750" cy="1906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18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Allowing multiple addresses on a 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Risultati immagini per virtual mach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33" y="1172566"/>
            <a:ext cx="1366073" cy="136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sultati immagin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9" y="1365083"/>
            <a:ext cx="1179743" cy="117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0348" y="2635856"/>
            <a:ext cx="2536242" cy="7939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192.168.1.13</a:t>
            </a:r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r>
              <a:rPr lang="en-US" dirty="0"/>
              <a:t>192.168.1.14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0963" y="2635856"/>
            <a:ext cx="2186813" cy="7939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192.168.1.14</a:t>
            </a:r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r>
              <a:rPr lang="en-US" dirty="0"/>
              <a:t>192.168.1.14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58720" y="2757003"/>
            <a:ext cx="1801504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58720" y="3315750"/>
            <a:ext cx="1801504" cy="0"/>
          </a:xfrm>
          <a:prstGeom prst="straightConnector1">
            <a:avLst/>
          </a:prstGeom>
          <a:ln w="38100">
            <a:solidFill>
              <a:srgbClr val="00B050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5929" y="2978956"/>
            <a:ext cx="2186813" cy="233062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YES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6065" y="2312769"/>
            <a:ext cx="2186813" cy="233062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83677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Vip</a:t>
            </a:r>
            <a:r>
              <a:rPr lang="en-US" dirty="0" smtClean="0"/>
              <a:t> means </a:t>
            </a:r>
            <a:r>
              <a:rPr lang="en-US" dirty="0" err="1" smtClean="0"/>
              <a:t>ecmp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VIP configured on the VMI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allow an Allowed Address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Routes automatically added in Contrail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Multiple routes towards the same VIP are seen as ECMP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1" y="3148716"/>
            <a:ext cx="8414655" cy="107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Originally it was a switched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Juniper L2-L# Switc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56" y="2267890"/>
            <a:ext cx="438912" cy="438912"/>
          </a:xfrm>
          <a:prstGeom prst="rect">
            <a:avLst/>
          </a:prstGeom>
        </p:spPr>
      </p:pic>
      <p:pic>
        <p:nvPicPr>
          <p:cNvPr id="6" name="Picture 5" descr="Monitor with CPU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8" y="3690444"/>
            <a:ext cx="804672" cy="514502"/>
          </a:xfrm>
          <a:prstGeom prst="rect">
            <a:avLst/>
          </a:prstGeom>
        </p:spPr>
      </p:pic>
      <p:pic>
        <p:nvPicPr>
          <p:cNvPr id="7" name="Picture 6" descr="Generic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99" y="3601442"/>
            <a:ext cx="302362" cy="692506"/>
          </a:xfrm>
          <a:prstGeom prst="rect">
            <a:avLst/>
          </a:prstGeom>
        </p:spPr>
      </p:pic>
      <p:pic>
        <p:nvPicPr>
          <p:cNvPr id="8" name="Picture 7" descr="Generic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84" y="3597338"/>
            <a:ext cx="302362" cy="692506"/>
          </a:xfrm>
          <a:prstGeom prst="rect">
            <a:avLst/>
          </a:prstGeom>
        </p:spPr>
      </p:pic>
      <p:pic>
        <p:nvPicPr>
          <p:cNvPr id="9" name="Picture 8" descr="Wireless Gateway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41" y="3752176"/>
            <a:ext cx="407213" cy="382829"/>
          </a:xfrm>
          <a:prstGeom prst="rect">
            <a:avLst/>
          </a:prstGeom>
        </p:spPr>
      </p:pic>
      <p:pic>
        <p:nvPicPr>
          <p:cNvPr id="10" name="Picture 9" descr="Database Serv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57" y="3601442"/>
            <a:ext cx="302362" cy="6925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55374" y="3172572"/>
            <a:ext cx="7617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58456" y="3172572"/>
            <a:ext cx="0" cy="21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21080" y="3172572"/>
            <a:ext cx="0" cy="21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92465" y="3172572"/>
            <a:ext cx="0" cy="21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59247" y="3172572"/>
            <a:ext cx="0" cy="21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12738" y="3172572"/>
            <a:ext cx="0" cy="21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94340" y="2806810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MX104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236" y="1247860"/>
            <a:ext cx="902208" cy="31943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590512" y="1734709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857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address 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0342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resources: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vmi_1: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type: OS::ContrailV2::</a:t>
            </a:r>
            <a:r>
              <a:rPr lang="en-US" sz="900" dirty="0" err="1">
                <a:latin typeface="Lucida Console" panose="020B0609040504020204" pitchFamily="49" charset="0"/>
              </a:rPr>
              <a:t>VirtualMachineInterface</a:t>
            </a:r>
            <a:endParaRPr lang="en-US" sz="9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name: '</a:t>
            </a:r>
            <a:r>
              <a:rPr lang="en-US" sz="900" dirty="0" err="1">
                <a:latin typeface="Lucida Console" panose="020B0609040504020204" pitchFamily="49" charset="0"/>
              </a:rPr>
              <a:t>my_vmi</a:t>
            </a:r>
            <a:r>
              <a:rPr lang="en-US" sz="900" dirty="0">
                <a:latin typeface="Lucida Console" panose="020B060904050402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virtual_network_refs</a:t>
            </a:r>
            <a:r>
              <a:rPr lang="en-US" sz="900" dirty="0">
                <a:latin typeface="Lucida Console" panose="020B0609040504020204" pitchFamily="49" charset="0"/>
              </a:rPr>
              <a:t>: [{ </a:t>
            </a:r>
            <a:r>
              <a:rPr lang="en-US" sz="900" dirty="0" err="1">
                <a:latin typeface="Lucida Console" panose="020B0609040504020204" pitchFamily="49" charset="0"/>
              </a:rPr>
              <a:t>list_join</a:t>
            </a:r>
            <a:r>
              <a:rPr lang="en-US" sz="900" dirty="0">
                <a:latin typeface="Lucida Console" panose="020B0609040504020204" pitchFamily="49" charset="0"/>
              </a:rPr>
              <a:t>: [':', { </a:t>
            </a:r>
            <a:r>
              <a:rPr lang="en-US" sz="900" dirty="0" err="1">
                <a:latin typeface="Lucida Console" panose="020B0609040504020204" pitchFamily="49" charset="0"/>
              </a:rPr>
              <a:t>get_attr</a:t>
            </a:r>
            <a:r>
              <a:rPr lang="en-US" sz="900" dirty="0">
                <a:latin typeface="Lucida Console" panose="020B0609040504020204" pitchFamily="49" charset="0"/>
              </a:rPr>
              <a:t>: [ </a:t>
            </a:r>
            <a:r>
              <a:rPr lang="en-US" sz="900" dirty="0" err="1">
                <a:latin typeface="Lucida Console" panose="020B0609040504020204" pitchFamily="49" charset="0"/>
              </a:rPr>
              <a:t>new_vn</a:t>
            </a:r>
            <a:r>
              <a:rPr lang="en-US" sz="900" dirty="0"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latin typeface="Lucida Console" panose="020B0609040504020204" pitchFamily="49" charset="0"/>
              </a:rPr>
              <a:t>fq_name</a:t>
            </a:r>
            <a:r>
              <a:rPr lang="en-US" sz="900" dirty="0">
                <a:latin typeface="Lucida Console" panose="020B0609040504020204" pitchFamily="49" charset="0"/>
              </a:rPr>
              <a:t> ] } ] }]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virtual_machine_interface_mac_addresses</a:t>
            </a:r>
            <a:r>
              <a:rPr lang="en-US" sz="900" dirty="0">
                <a:latin typeface="Lucida Console" panose="020B0609040504020204" pitchFamily="49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virtual_machine_interface_mac_addresses_mac_address</a:t>
            </a:r>
            <a:r>
              <a:rPr lang="en-US" sz="900" dirty="0">
                <a:latin typeface="Lucida Console" panose="020B0609040504020204" pitchFamily="49" charset="0"/>
              </a:rPr>
              <a:t>: ‘</a:t>
            </a:r>
            <a:r>
              <a:rPr lang="en-US" sz="900" dirty="0" err="1">
                <a:latin typeface="Lucida Console" panose="020B0609040504020204" pitchFamily="49" charset="0"/>
              </a:rPr>
              <a:t>aa:bb:cc:dd:ee:ff</a:t>
            </a:r>
            <a:r>
              <a:rPr lang="en-US" sz="900" dirty="0">
                <a:latin typeface="Lucida Console" panose="020B0609040504020204" pitchFamily="49" charset="0"/>
              </a:rPr>
              <a:t>’,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virtual_machine_interface_allowed_address_pairs</a:t>
            </a:r>
            <a:r>
              <a:rPr lang="en-US" sz="900" dirty="0">
                <a:latin typeface="Lucida Console" panose="020B0609040504020204" pitchFamily="49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virtual_machine_interface_allowed_address_pairs_allowed_address_pair: [{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virtual_machine_interface_allowed_address_pairs_allowed_address_pair_ip: 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virtual_machine_interface_allowed_address_pairs_allowed_address_pair_ip_ip_prefix: '192.168.1.100’,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virtual_machine_interface_allowed_address_pairs_allowed_address_pair_ip_ip_prefix_len: '32',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virtual_machine_interface_allowed_address_pairs_allowed_address_pair_mac: ‘</a:t>
            </a:r>
            <a:r>
              <a:rPr lang="en-US" sz="900" dirty="0" err="1">
                <a:latin typeface="Lucida Console" panose="020B0609040504020204" pitchFamily="49" charset="0"/>
              </a:rPr>
              <a:t>aa:bb:cc:dd:ee:ff</a:t>
            </a:r>
            <a:r>
              <a:rPr lang="en-US" sz="900" dirty="0">
                <a:latin typeface="Lucida Console" panose="020B0609040504020204" pitchFamily="49" charset="0"/>
              </a:rPr>
              <a:t>’,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virtual_machine_interface_allowed_address_pairs_allowed_address_pair_address_mode: 'active-active',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}]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87" y="1352550"/>
            <a:ext cx="1605335" cy="16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 err="1" smtClean="0"/>
              <a:t>ips</a:t>
            </a:r>
            <a:r>
              <a:rPr lang="en-US" dirty="0" smtClean="0"/>
              <a:t> on the same mac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87" y="1352550"/>
            <a:ext cx="1605335" cy="160533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324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Configuration within the VMI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allowed pairs</a:t>
            </a:r>
          </a:p>
          <a:p>
            <a:pPr marL="630238" lvl="1" indent="-285750"/>
            <a:r>
              <a:rPr lang="en-US" dirty="0" smtClean="0"/>
              <a:t>MAC address</a:t>
            </a:r>
          </a:p>
          <a:p>
            <a:pPr marL="630238" lvl="1" indent="-285750"/>
            <a:r>
              <a:rPr lang="en-US" dirty="0" smtClean="0"/>
              <a:t>IP address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76" y="3088596"/>
            <a:ext cx="535338" cy="535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3273" y="3751397"/>
            <a:ext cx="760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VM </a:t>
            </a:r>
            <a:r>
              <a:rPr lang="en-US" sz="1000" dirty="0" err="1" smtClean="0"/>
              <a:t>vNIC</a:t>
            </a:r>
            <a:endParaRPr lang="en-US" sz="1000" dirty="0" smtClean="0"/>
          </a:p>
          <a:p>
            <a:pPr marL="171450" indent="-171450">
              <a:buFontTx/>
              <a:buChar char="-"/>
            </a:pPr>
            <a:r>
              <a:rPr lang="en-US" sz="1000" dirty="0" smtClean="0"/>
              <a:t>IP X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MAC Y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3" y="2554232"/>
            <a:ext cx="825489" cy="807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2" y="3751397"/>
            <a:ext cx="825489" cy="8073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5565" y="2680886"/>
            <a:ext cx="760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AAP 1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MAC Y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IP B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5565" y="3878051"/>
            <a:ext cx="760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AAP 2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MAC Y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IP D</a:t>
            </a:r>
            <a:endParaRPr lang="en-US" sz="1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56953" y="3088596"/>
            <a:ext cx="1844703" cy="14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456953" y="3483323"/>
            <a:ext cx="1821047" cy="67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09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Contrail picks the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8158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avoid to define a custom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Just remove MAC definition and AAP MAC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141275"/>
            <a:ext cx="8438571" cy="208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vmi_1: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type: OS::ContrailV2::</a:t>
            </a:r>
            <a:r>
              <a:rPr lang="en-US" sz="800" dirty="0" err="1">
                <a:latin typeface="Lucida Console" panose="020B0609040504020204" pitchFamily="49" charset="0"/>
              </a:rPr>
              <a:t>VirtualMachineInterface</a:t>
            </a:r>
            <a:endParaRPr lang="en-US" sz="8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name: '</a:t>
            </a:r>
            <a:r>
              <a:rPr lang="en-US" sz="800" dirty="0" err="1">
                <a:latin typeface="Lucida Console" panose="020B0609040504020204" pitchFamily="49" charset="0"/>
              </a:rPr>
              <a:t>my_vmi</a:t>
            </a:r>
            <a:r>
              <a:rPr lang="en-US" sz="800" dirty="0">
                <a:latin typeface="Lucida Console" panose="020B0609040504020204" pitchFamily="49" charset="0"/>
              </a:rPr>
              <a:t>'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</a:t>
            </a:r>
            <a:r>
              <a:rPr lang="en-US" sz="800" dirty="0" err="1">
                <a:latin typeface="Lucida Console" panose="020B0609040504020204" pitchFamily="49" charset="0"/>
              </a:rPr>
              <a:t>virtual_network_refs</a:t>
            </a:r>
            <a:r>
              <a:rPr lang="en-US" sz="800" dirty="0">
                <a:latin typeface="Lucida Console" panose="020B0609040504020204" pitchFamily="49" charset="0"/>
              </a:rPr>
              <a:t>: [{ </a:t>
            </a:r>
            <a:r>
              <a:rPr lang="en-US" sz="800" dirty="0" err="1">
                <a:latin typeface="Lucida Console" panose="020B0609040504020204" pitchFamily="49" charset="0"/>
              </a:rPr>
              <a:t>list_join</a:t>
            </a:r>
            <a:r>
              <a:rPr lang="en-US" sz="800" dirty="0">
                <a:latin typeface="Lucida Console" panose="020B0609040504020204" pitchFamily="49" charset="0"/>
              </a:rPr>
              <a:t>: [':', { </a:t>
            </a:r>
            <a:r>
              <a:rPr lang="en-US" sz="800" dirty="0" err="1">
                <a:latin typeface="Lucida Console" panose="020B0609040504020204" pitchFamily="49" charset="0"/>
              </a:rPr>
              <a:t>get_attr</a:t>
            </a:r>
            <a:r>
              <a:rPr lang="en-US" sz="800" dirty="0">
                <a:latin typeface="Lucida Console" panose="020B0609040504020204" pitchFamily="49" charset="0"/>
              </a:rPr>
              <a:t>: [ </a:t>
            </a:r>
            <a:r>
              <a:rPr lang="en-US" sz="800" dirty="0" err="1">
                <a:latin typeface="Lucida Console" panose="020B0609040504020204" pitchFamily="49" charset="0"/>
              </a:rPr>
              <a:t>new_vn</a:t>
            </a:r>
            <a:r>
              <a:rPr lang="en-US" sz="800" dirty="0">
                <a:latin typeface="Lucida Console" panose="020B0609040504020204" pitchFamily="49" charset="0"/>
              </a:rPr>
              <a:t>, </a:t>
            </a:r>
            <a:r>
              <a:rPr lang="en-US" sz="800" dirty="0" err="1">
                <a:latin typeface="Lucida Console" panose="020B0609040504020204" pitchFamily="49" charset="0"/>
              </a:rPr>
              <a:t>fq_name</a:t>
            </a:r>
            <a:r>
              <a:rPr lang="en-US" sz="800" dirty="0">
                <a:latin typeface="Lucida Console" panose="020B0609040504020204" pitchFamily="49" charset="0"/>
              </a:rPr>
              <a:t> ] } ] }]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</a:t>
            </a:r>
            <a:r>
              <a:rPr lang="en-US" sz="800" dirty="0" err="1">
                <a:latin typeface="Lucida Console" panose="020B0609040504020204" pitchFamily="49" charset="0"/>
              </a:rPr>
              <a:t>virtual_machine_interface_allowed_address_pairs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virtual_machine_interface_allowed_address_pairs_allowed_address_pair: [{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virtual_machine_interface_allowed_address_pairs_allowed_address_pair_ip: 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  virtual_machine_interface_allowed_address_pairs_allowed_address_pair_ip_ip_prefix: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'192.168.1.100'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  virtual_machine_interface_allowed_address_pairs_allowed_address_pair_ip_ip_prefix_len: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'32'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virtual_machine_interface_allowed_address_pairs_allowed_address_pair_address_mode: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'active-active'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}]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r="15437"/>
          <a:stretch/>
        </p:blipFill>
        <p:spPr>
          <a:xfrm rot="2423888">
            <a:off x="6788122" y="1524168"/>
            <a:ext cx="1511617" cy="1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Vip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49" y="1354662"/>
            <a:ext cx="7019925" cy="3038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38045" y="2027583"/>
            <a:ext cx="3862429" cy="26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38045" y="2949293"/>
            <a:ext cx="3862429" cy="26239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81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Trunk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547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Multiple </a:t>
            </a:r>
            <a:r>
              <a:rPr lang="en-US" dirty="0" err="1" smtClean="0"/>
              <a:t>vlans</a:t>
            </a:r>
            <a:r>
              <a:rPr lang="en-US" dirty="0" smtClean="0"/>
              <a:t> inside the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NIC must become a Trunk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not Use Openstack Trunk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Contrail sub-interfaces (which came earlier!)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99" y="3111651"/>
            <a:ext cx="4391025" cy="923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17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trunks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4514909" cy="26923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Concept is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parent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Attach a VMI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child virtual networks, one for each </a:t>
            </a:r>
            <a:r>
              <a:rPr lang="en-US" dirty="0" err="1" smtClean="0"/>
              <a:t>vlan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child VMIs, one for each </a:t>
            </a:r>
            <a:r>
              <a:rPr lang="en-US" dirty="0" err="1" smtClean="0"/>
              <a:t>vlans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Child VMIs must reference the parent VMI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Child VMIs must use parent VMI MAC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786" y="4952165"/>
            <a:ext cx="245555" cy="107722"/>
          </a:xfrm>
        </p:spPr>
        <p:txBody>
          <a:bodyPr/>
          <a:lstStyle/>
          <a:p>
            <a:fld id="{911CAEDA-F13C-43B4-B3A8-D3983B745648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45" y="1224632"/>
            <a:ext cx="1236075" cy="71711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926946" y="2317190"/>
            <a:ext cx="1236075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03" y="1991930"/>
            <a:ext cx="264160" cy="264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46" y="3138243"/>
            <a:ext cx="264160" cy="264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61" y="3138243"/>
            <a:ext cx="264160" cy="264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4" y="3824322"/>
            <a:ext cx="503063" cy="4876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09" y="3824322"/>
            <a:ext cx="503063" cy="4876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94" y="3069852"/>
            <a:ext cx="503063" cy="48766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7059025" y="2687029"/>
            <a:ext cx="251532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729903" y="2687029"/>
            <a:ext cx="251532" cy="326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59025" y="3482159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30940" y="3482158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5820356" y="2076403"/>
            <a:ext cx="1364436" cy="958215"/>
          </a:xfrm>
          <a:custGeom>
            <a:avLst/>
            <a:gdLst>
              <a:gd name="connsiteX0" fmla="*/ 1152939 w 1152939"/>
              <a:gd name="connsiteY0" fmla="*/ 15475 h 683384"/>
              <a:gd name="connsiteX1" fmla="*/ 564542 w 1152939"/>
              <a:gd name="connsiteY1" fmla="*/ 87036 h 683384"/>
              <a:gd name="connsiteX2" fmla="*/ 0 w 1152939"/>
              <a:gd name="connsiteY2" fmla="*/ 683384 h 68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939" h="683384">
                <a:moveTo>
                  <a:pt x="1152939" y="15475"/>
                </a:moveTo>
                <a:cubicBezTo>
                  <a:pt x="954818" y="-4404"/>
                  <a:pt x="756698" y="-24282"/>
                  <a:pt x="564542" y="87036"/>
                </a:cubicBezTo>
                <a:cubicBezTo>
                  <a:pt x="372386" y="198354"/>
                  <a:pt x="186193" y="440869"/>
                  <a:pt x="0" y="683384"/>
                </a:cubicBezTo>
              </a:path>
            </a:pathLst>
          </a:custGeom>
          <a:noFill/>
          <a:ln w="952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5243" y="357810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</a:t>
            </a:r>
            <a:r>
              <a:rPr lang="en-US" sz="1000" dirty="0" smtClean="0"/>
              <a:t>arent VN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710069" y="4285767"/>
            <a:ext cx="691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child VN</a:t>
            </a:r>
          </a:p>
          <a:p>
            <a:pPr algn="ctr"/>
            <a:r>
              <a:rPr lang="en-US" sz="1000" dirty="0" err="1"/>
              <a:t>v</a:t>
            </a:r>
            <a:r>
              <a:rPr lang="en-US" sz="1000" dirty="0" err="1" smtClean="0"/>
              <a:t>lan</a:t>
            </a:r>
            <a:r>
              <a:rPr lang="en-US" sz="1000" dirty="0" smtClean="0"/>
              <a:t> 100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685332" y="4311985"/>
            <a:ext cx="691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child VN</a:t>
            </a:r>
          </a:p>
          <a:p>
            <a:pPr algn="ctr"/>
            <a:r>
              <a:rPr lang="en-US" sz="1000" dirty="0" err="1"/>
              <a:t>v</a:t>
            </a:r>
            <a:r>
              <a:rPr lang="en-US" sz="1000" dirty="0" err="1" smtClean="0"/>
              <a:t>lan</a:t>
            </a:r>
            <a:r>
              <a:rPr lang="en-US" sz="1000" dirty="0" smtClean="0"/>
              <a:t> 200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7677063" y="1990362"/>
            <a:ext cx="825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</a:t>
            </a:r>
            <a:r>
              <a:rPr lang="en-US" sz="1000" dirty="0" smtClean="0"/>
              <a:t>arent VMI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8163021" y="3047873"/>
            <a:ext cx="45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</a:t>
            </a:r>
            <a:r>
              <a:rPr lang="en-US" sz="1000" dirty="0" smtClean="0"/>
              <a:t>hild</a:t>
            </a:r>
          </a:p>
          <a:p>
            <a:pPr algn="ctr"/>
            <a:r>
              <a:rPr lang="en-US" sz="1000" dirty="0" smtClean="0"/>
              <a:t>VMI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454493" y="3047873"/>
            <a:ext cx="45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</a:t>
            </a:r>
            <a:r>
              <a:rPr lang="en-US" sz="1000" dirty="0" smtClean="0"/>
              <a:t>hild</a:t>
            </a:r>
          </a:p>
          <a:p>
            <a:pPr algn="ctr"/>
            <a:r>
              <a:rPr lang="en-US" sz="1000" dirty="0" smtClean="0"/>
              <a:t>VMI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473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there is a father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35511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resources: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</a:t>
            </a:r>
            <a:r>
              <a:rPr lang="en-US" sz="900" dirty="0" err="1">
                <a:latin typeface="Lucida Console" panose="020B0609040504020204" pitchFamily="49" charset="0"/>
              </a:rPr>
              <a:t>parent_vn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type: OS::ContrailV2::</a:t>
            </a:r>
            <a:r>
              <a:rPr lang="en-US" sz="900" dirty="0" err="1">
                <a:latin typeface="Lucida Console" panose="020B0609040504020204" pitchFamily="49" charset="0"/>
              </a:rPr>
              <a:t>VirtualNetwork</a:t>
            </a:r>
            <a:endParaRPr lang="en-US" sz="9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name: { </a:t>
            </a:r>
            <a:r>
              <a:rPr lang="en-US" sz="900" dirty="0" err="1">
                <a:latin typeface="Lucida Console" panose="020B0609040504020204" pitchFamily="49" charset="0"/>
              </a:rPr>
              <a:t>get_param</a:t>
            </a:r>
            <a:r>
              <a:rPr lang="en-US" sz="900" dirty="0">
                <a:latin typeface="Lucida Console" panose="020B0609040504020204" pitchFamily="49" charset="0"/>
              </a:rPr>
              <a:t>: parent }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</a:t>
            </a:r>
            <a:r>
              <a:rPr lang="en-US" sz="900" dirty="0">
                <a:latin typeface="Lucida Console" panose="020B0609040504020204" pitchFamily="49" charset="0"/>
              </a:rPr>
              <a:t>: ['</a:t>
            </a:r>
            <a:r>
              <a:rPr lang="en-US" sz="900" dirty="0" err="1">
                <a:latin typeface="Lucida Console" panose="020B0609040504020204" pitchFamily="49" charset="0"/>
              </a:rPr>
              <a:t>default-domain:my-project:default-ipam</a:t>
            </a:r>
            <a:r>
              <a:rPr lang="en-US" sz="900" dirty="0">
                <a:latin typeface="Lucida Console" panose="020B0609040504020204" pitchFamily="49" charset="0"/>
              </a:rPr>
              <a:t>']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network_ipam_refs_data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[{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network_ipam_refs_data_ipam_subnets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[{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network_ipam_refs_data_ipam_subnets_subnet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network_ipam_refs_data_ipam_subnets_subnet_ip_prefix</a:t>
            </a:r>
            <a:r>
              <a:rPr lang="en-US" sz="900" dirty="0">
                <a:latin typeface="Lucida Console" panose="020B0609040504020204" pitchFamily="49" charset="0"/>
              </a:rPr>
              <a:t>: '172.30.1.0',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  </a:t>
            </a:r>
            <a:r>
              <a:rPr lang="en-US" sz="900" dirty="0" err="1">
                <a:latin typeface="Lucida Console" panose="020B0609040504020204" pitchFamily="49" charset="0"/>
              </a:rPr>
              <a:t>network_ipam_refs_data_ipam_subnets_subnet_ip_prefix_len</a:t>
            </a:r>
            <a:r>
              <a:rPr lang="en-US" sz="900" dirty="0">
                <a:latin typeface="Lucida Console" panose="020B0609040504020204" pitchFamily="49" charset="0"/>
              </a:rPr>
              <a:t>: '24',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 }]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}]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 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vm_1: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type: OS::Nova::Server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name: '</a:t>
            </a:r>
            <a:r>
              <a:rPr lang="en-US" sz="900" dirty="0" err="1">
                <a:latin typeface="Lucida Console" panose="020B0609040504020204" pitchFamily="49" charset="0"/>
              </a:rPr>
              <a:t>trunk_vm</a:t>
            </a:r>
            <a:r>
              <a:rPr lang="en-US" sz="900" dirty="0">
                <a:latin typeface="Lucida Console" panose="020B060904050402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image: '</a:t>
            </a:r>
            <a:r>
              <a:rPr lang="en-US" sz="900" dirty="0" err="1">
                <a:latin typeface="Lucida Console" panose="020B0609040504020204" pitchFamily="49" charset="0"/>
              </a:rPr>
              <a:t>vsrx</a:t>
            </a:r>
            <a:r>
              <a:rPr lang="en-US" sz="900" dirty="0">
                <a:latin typeface="Lucida Console" panose="020B060904050402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flavor: '</a:t>
            </a:r>
            <a:r>
              <a:rPr lang="en-US" sz="900" dirty="0" err="1">
                <a:latin typeface="Lucida Console" panose="020B0609040504020204" pitchFamily="49" charset="0"/>
              </a:rPr>
              <a:t>vsrx</a:t>
            </a:r>
            <a:r>
              <a:rPr lang="en-US" sz="900" dirty="0">
                <a:latin typeface="Lucida Console" panose="020B060904050402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networks:</a:t>
            </a:r>
          </a:p>
          <a:p>
            <a:pPr>
              <a:spcBef>
                <a:spcPts val="0"/>
              </a:spcBef>
            </a:pPr>
            <a:r>
              <a:rPr lang="en-US" sz="900" dirty="0">
                <a:latin typeface="Lucida Console" panose="020B0609040504020204" pitchFamily="49" charset="0"/>
              </a:rPr>
              <a:t>        - network: { </a:t>
            </a:r>
            <a:r>
              <a:rPr lang="en-US" sz="900" dirty="0" err="1">
                <a:latin typeface="Lucida Console" panose="020B0609040504020204" pitchFamily="49" charset="0"/>
              </a:rPr>
              <a:t>get_resource</a:t>
            </a:r>
            <a:r>
              <a:rPr lang="en-US" sz="900" dirty="0">
                <a:latin typeface="Lucida Console" panose="020B0609040504020204" pitchFamily="49" charset="0"/>
              </a:rPr>
              <a:t>: </a:t>
            </a:r>
            <a:r>
              <a:rPr lang="en-US" sz="900" dirty="0" err="1">
                <a:latin typeface="Lucida Console" panose="020B0609040504020204" pitchFamily="49" charset="0"/>
              </a:rPr>
              <a:t>parent_vn</a:t>
            </a:r>
            <a:r>
              <a:rPr lang="en-US" sz="900" dirty="0">
                <a:latin typeface="Lucida Console" panose="020B0609040504020204" pitchFamily="49" charset="0"/>
              </a:rPr>
              <a:t> }</a:t>
            </a:r>
          </a:p>
          <a:p>
            <a:pPr>
              <a:spcBef>
                <a:spcPts val="0"/>
              </a:spcBef>
            </a:pPr>
            <a:endParaRPr lang="en-US" sz="9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0295" y="4382316"/>
            <a:ext cx="8611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</a:t>
            </a:r>
            <a:r>
              <a:rPr lang="en-US" sz="1050" dirty="0" smtClean="0"/>
              <a:t>arent VMI</a:t>
            </a:r>
            <a:endParaRPr lang="en-US" sz="105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89405" y="4509274"/>
            <a:ext cx="340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4" y="1503624"/>
            <a:ext cx="2177830" cy="21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1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the children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339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Child VN is a standard 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vlan</a:t>
            </a:r>
            <a:r>
              <a:rPr lang="en-US" dirty="0" smtClean="0"/>
              <a:t> defined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link to 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8319" y="2210934"/>
            <a:ext cx="8426703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child_vn_1: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type: OS::ContrailV2::</a:t>
            </a:r>
            <a:r>
              <a:rPr lang="en-US" sz="1050" dirty="0" err="1">
                <a:latin typeface="Lucida Console" panose="020B0609040504020204" pitchFamily="49" charset="0"/>
              </a:rPr>
              <a:t>VirtualNetwork</a:t>
            </a:r>
            <a:endParaRPr lang="en-US" sz="105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name: 'child1'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</a:t>
            </a:r>
            <a:r>
              <a:rPr lang="en-US" sz="1050" dirty="0">
                <a:latin typeface="Lucida Console" panose="020B0609040504020204" pitchFamily="49" charset="0"/>
              </a:rPr>
              <a:t>: ['</a:t>
            </a:r>
            <a:r>
              <a:rPr lang="en-US" sz="1050" dirty="0" err="1">
                <a:latin typeface="Lucida Console" panose="020B0609040504020204" pitchFamily="49" charset="0"/>
              </a:rPr>
              <a:t>default-domain:my-project:default-ipam</a:t>
            </a:r>
            <a:r>
              <a:rPr lang="en-US" sz="1050" dirty="0">
                <a:latin typeface="Lucida Console" panose="020B0609040504020204" pitchFamily="49" charset="0"/>
              </a:rPr>
              <a:t>']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[{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[{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</a:t>
            </a:r>
            <a:r>
              <a:rPr lang="en-US" sz="105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network_ipam_refs_data_ipam_subnets_subnet_ip_prefix</a:t>
            </a:r>
            <a:r>
              <a:rPr lang="en-US" sz="1050" dirty="0">
                <a:latin typeface="Lucida Console" panose="020B0609040504020204" pitchFamily="49" charset="0"/>
              </a:rPr>
              <a:t>: '172.30.100.0',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      </a:t>
            </a:r>
            <a:r>
              <a:rPr lang="en-US" sz="1050" dirty="0" err="1">
                <a:latin typeface="Lucida Console" panose="020B0609040504020204" pitchFamily="49" charset="0"/>
              </a:rPr>
              <a:t>network_ipam_refs_data_ipam_subnets_subnet_ip_prefix_len</a:t>
            </a:r>
            <a:r>
              <a:rPr lang="en-US" sz="1050" dirty="0">
                <a:latin typeface="Lucida Console" panose="020B0609040504020204" pitchFamily="49" charset="0"/>
              </a:rPr>
              <a:t>: '24',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    }]</a:t>
            </a:r>
          </a:p>
          <a:p>
            <a:pPr>
              <a:lnSpc>
                <a:spcPct val="95000"/>
              </a:lnSpc>
            </a:pPr>
            <a:r>
              <a:rPr lang="en-US" sz="1050" dirty="0">
                <a:latin typeface="Lucida Console" panose="020B0609040504020204" pitchFamily="49" charset="0"/>
              </a:rPr>
              <a:t>     }]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1518821"/>
            <a:ext cx="1617252" cy="16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1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ports, one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4440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Child VMI is where the magic happens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reference another VMI, the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set the MAC to parent MAC VMI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assign the </a:t>
            </a:r>
            <a:r>
              <a:rPr lang="en-US" dirty="0" err="1" smtClean="0"/>
              <a:t>vlan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647784"/>
            <a:ext cx="8438571" cy="206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vmi_1: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type: OS::ContrailV2::</a:t>
            </a:r>
            <a:r>
              <a:rPr lang="en-US" sz="900" dirty="0" err="1">
                <a:latin typeface="Lucida Console" panose="020B0609040504020204" pitchFamily="49" charset="0"/>
              </a:rPr>
              <a:t>VirtualMachineInterface</a:t>
            </a:r>
            <a:endParaRPr lang="en-US" sz="9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name: 'vmi_1'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virtual_network_refs</a:t>
            </a:r>
            <a:r>
              <a:rPr lang="en-US" sz="900" dirty="0">
                <a:latin typeface="Lucida Console" panose="020B0609040504020204" pitchFamily="49" charset="0"/>
              </a:rPr>
              <a:t>: [{ </a:t>
            </a:r>
            <a:r>
              <a:rPr lang="en-US" sz="900" dirty="0" err="1">
                <a:latin typeface="Lucida Console" panose="020B0609040504020204" pitchFamily="49" charset="0"/>
              </a:rPr>
              <a:t>get_resource</a:t>
            </a:r>
            <a:r>
              <a:rPr lang="en-US" sz="900" dirty="0">
                <a:latin typeface="Lucida Console" panose="020B0609040504020204" pitchFamily="49" charset="0"/>
              </a:rPr>
              <a:t>: child_vn_1 }]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virtual_machine_interface_properties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virtual_machine_interface_properties_sub_interface_vlan_tag</a:t>
            </a:r>
            <a:r>
              <a:rPr lang="en-US" sz="900" dirty="0">
                <a:latin typeface="Lucida Console" panose="020B0609040504020204" pitchFamily="49" charset="0"/>
              </a:rPr>
              <a:t>: '100',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virtual_machine_interface_mac_addresses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virtual_machine_interface_mac_addresses_mac_address</a:t>
            </a:r>
            <a:r>
              <a:rPr lang="en-US" sz="900" dirty="0">
                <a:latin typeface="Lucida Console" panose="020B0609040504020204" pitchFamily="49" charset="0"/>
              </a:rPr>
              <a:t>: [{ </a:t>
            </a:r>
            <a:r>
              <a:rPr lang="en-US" sz="900" dirty="0" err="1">
                <a:latin typeface="Lucida Console" panose="020B0609040504020204" pitchFamily="49" charset="0"/>
              </a:rPr>
              <a:t>get_attr</a:t>
            </a:r>
            <a:r>
              <a:rPr lang="en-US" sz="900" dirty="0">
                <a:latin typeface="Lucida Console" panose="020B0609040504020204" pitchFamily="49" charset="0"/>
              </a:rPr>
              <a:t>: [vm_1, addresses, </a:t>
            </a:r>
            <a:r>
              <a:rPr lang="en-US" sz="900" dirty="0" err="1">
                <a:latin typeface="Lucida Console" panose="020B0609040504020204" pitchFamily="49" charset="0"/>
              </a:rPr>
              <a:t>get_param</a:t>
            </a:r>
            <a:r>
              <a:rPr lang="en-US" sz="900" dirty="0">
                <a:latin typeface="Lucida Console" panose="020B0609040504020204" pitchFamily="49" charset="0"/>
              </a:rPr>
              <a:t>: 'parent', 0, "</a:t>
            </a:r>
            <a:r>
              <a:rPr lang="en-US" sz="900" dirty="0" err="1">
                <a:latin typeface="Lucida Console" panose="020B0609040504020204" pitchFamily="49" charset="0"/>
              </a:rPr>
              <a:t>OS-EXT-IPS-MAC:mac_addr</a:t>
            </a:r>
            <a:r>
              <a:rPr lang="en-US" sz="900" dirty="0">
                <a:latin typeface="Lucida Console" panose="020B0609040504020204" pitchFamily="49" charset="0"/>
              </a:rPr>
              <a:t>"] }],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virtual_machine_interface_refs</a:t>
            </a:r>
            <a:r>
              <a:rPr lang="en-US" sz="900" dirty="0">
                <a:latin typeface="Lucida Console" panose="020B0609040504020204" pitchFamily="49" charset="0"/>
              </a:rPr>
              <a:t>: [{ </a:t>
            </a:r>
            <a:r>
              <a:rPr lang="en-US" sz="900" dirty="0" err="1">
                <a:latin typeface="Lucida Console" panose="020B0609040504020204" pitchFamily="49" charset="0"/>
              </a:rPr>
              <a:t>get_attr</a:t>
            </a:r>
            <a:r>
              <a:rPr lang="en-US" sz="900" dirty="0">
                <a:latin typeface="Lucida Console" panose="020B0609040504020204" pitchFamily="49" charset="0"/>
              </a:rPr>
              <a:t>: [vm_1, addresses, </a:t>
            </a:r>
            <a:r>
              <a:rPr lang="en-US" sz="900" dirty="0" err="1">
                <a:latin typeface="Lucida Console" panose="020B0609040504020204" pitchFamily="49" charset="0"/>
              </a:rPr>
              <a:t>get_param</a:t>
            </a:r>
            <a:r>
              <a:rPr lang="en-US" sz="900" dirty="0">
                <a:latin typeface="Lucida Console" panose="020B0609040504020204" pitchFamily="49" charset="0"/>
              </a:rPr>
              <a:t>: 'parent', 0, "port"] }]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64" y="120375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 right mac?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547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to obtain the MAC of the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checking VM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extract it from ports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check on the port connected to the parent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3501270"/>
            <a:ext cx="83819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virtual_machine_interface_mac_addresses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virtual_machine_interface_mac_addresses_mac_address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get_attr</a:t>
            </a:r>
            <a:r>
              <a:rPr lang="en-US" sz="1200" dirty="0">
                <a:latin typeface="Lucida Console" panose="020B0609040504020204" pitchFamily="49" charset="0"/>
              </a:rPr>
              <a:t>: [vm_1, addresses,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'parent', 0, "</a:t>
            </a:r>
            <a:r>
              <a:rPr lang="en-US" sz="1200" dirty="0" err="1">
                <a:latin typeface="Lucida Console" panose="020B0609040504020204" pitchFamily="49" charset="0"/>
              </a:rPr>
              <a:t>OS-EXT-IPS-MAC:mac_addr</a:t>
            </a:r>
            <a:r>
              <a:rPr lang="en-US" sz="1200" dirty="0">
                <a:latin typeface="Lucida Console" panose="020B0609040504020204" pitchFamily="49" charset="0"/>
              </a:rPr>
              <a:t>"] }],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6317" y="1158120"/>
            <a:ext cx="2343150" cy="2343150"/>
          </a:xfrm>
          <a:prstGeom prst="rect">
            <a:avLst/>
          </a:prstGeom>
        </p:spPr>
      </p:pic>
      <p:pic>
        <p:nvPicPr>
          <p:cNvPr id="7" name="Picture 6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55" y="2631101"/>
            <a:ext cx="1042479" cy="6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9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data centers came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Juniper L2-L# Switc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00" y="2290809"/>
            <a:ext cx="438912" cy="438912"/>
          </a:xfrm>
          <a:prstGeom prst="rect">
            <a:avLst/>
          </a:prstGeom>
        </p:spPr>
      </p:pic>
      <p:pic>
        <p:nvPicPr>
          <p:cNvPr id="6" name="Picture 5" descr="Juniper L2-L# Switc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56" y="2290809"/>
            <a:ext cx="438912" cy="438912"/>
          </a:xfrm>
          <a:prstGeom prst="rect">
            <a:avLst/>
          </a:prstGeom>
        </p:spPr>
      </p:pic>
      <p:pic>
        <p:nvPicPr>
          <p:cNvPr id="7" name="Picture 6" descr="Juniper L2-L# Switc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12" y="2290809"/>
            <a:ext cx="438912" cy="438912"/>
          </a:xfrm>
          <a:prstGeom prst="rect">
            <a:avLst/>
          </a:prstGeom>
        </p:spPr>
      </p:pic>
      <p:pic>
        <p:nvPicPr>
          <p:cNvPr id="8" name="Picture 7" descr="Generic Server R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53" y="3248440"/>
            <a:ext cx="724205" cy="1458163"/>
          </a:xfrm>
          <a:prstGeom prst="rect">
            <a:avLst/>
          </a:prstGeom>
        </p:spPr>
      </p:pic>
      <p:pic>
        <p:nvPicPr>
          <p:cNvPr id="9" name="Picture 8" descr="Generic Server R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09" y="3248439"/>
            <a:ext cx="724205" cy="1458163"/>
          </a:xfrm>
          <a:prstGeom prst="rect">
            <a:avLst/>
          </a:prstGeom>
        </p:spPr>
      </p:pic>
      <p:pic>
        <p:nvPicPr>
          <p:cNvPr id="10" name="Picture 9" descr="Generic Server Ra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65" y="3248440"/>
            <a:ext cx="724205" cy="1458163"/>
          </a:xfrm>
          <a:prstGeom prst="rect">
            <a:avLst/>
          </a:prstGeom>
        </p:spPr>
      </p:pic>
      <p:pic>
        <p:nvPicPr>
          <p:cNvPr id="11" name="Picture 10" descr="MX10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236" y="1247860"/>
            <a:ext cx="902208" cy="3194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590512" y="1734709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90512" y="2785607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98648" y="2785607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00929" y="2785607"/>
            <a:ext cx="0" cy="36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00929" y="1900363"/>
            <a:ext cx="0" cy="20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88005" y="1900363"/>
            <a:ext cx="0" cy="20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00929" y="1900363"/>
            <a:ext cx="5597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65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old instance </a:t>
            </a:r>
            <a:r>
              <a:rPr lang="en-US" dirty="0" err="1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657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Still need the Instance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nothing new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old Instance IP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648736"/>
            <a:ext cx="6486774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iip_1: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InstanceIp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latin typeface="Lucida Console" panose="020B0609040504020204" pitchFamily="49" charset="0"/>
              </a:rPr>
              <a:t>: [ vmi_1 ]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virtual_network_refs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child_vn_1 }]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virtual_machine_interface_refs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vmi_1 }]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59" y="1378739"/>
            <a:ext cx="152421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5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out the dc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4173003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My Virtual Network needs to leave the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Openstack we have Provider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Here still tenant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we use Route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Then same old MP-BGP VPN mechanisms between Contrail and SDN gateway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3" y="1462325"/>
            <a:ext cx="3481070" cy="2973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482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Sdn</a:t>
            </a:r>
            <a:r>
              <a:rPr lang="en-US" dirty="0" smtClean="0"/>
              <a:t> gateway as a </a:t>
            </a:r>
            <a:r>
              <a:rPr lang="en-US" dirty="0" err="1" smtClean="0"/>
              <a:t>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configuration on SDN gateway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a VRF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Matching route-target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Usual VRF import/export policies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3236622"/>
            <a:ext cx="4572000" cy="13203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 err="1">
                <a:latin typeface="Lucida Console" panose="020B0609040504020204" pitchFamily="49" charset="0"/>
              </a:rPr>
              <a:t>root@sdn-gw</a:t>
            </a:r>
            <a:r>
              <a:rPr lang="en-US" sz="1200" dirty="0">
                <a:latin typeface="Lucida Console" panose="020B0609040504020204" pitchFamily="49" charset="0"/>
              </a:rPr>
              <a:t># show routing-instances </a:t>
            </a:r>
            <a:r>
              <a:rPr lang="en-US" sz="1200" dirty="0" err="1">
                <a:latin typeface="Lucida Console" panose="020B0609040504020204" pitchFamily="49" charset="0"/>
              </a:rPr>
              <a:t>test_vn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instance-type </a:t>
            </a:r>
            <a:r>
              <a:rPr lang="en-US" sz="1200" dirty="0" err="1">
                <a:latin typeface="Lucida Console" panose="020B0609040504020204" pitchFamily="49" charset="0"/>
              </a:rPr>
              <a:t>vrf</a:t>
            </a:r>
            <a:r>
              <a:rPr lang="en-US" sz="12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interface lo0.1000;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route-distinguisher 192.168.100.1:1;</a:t>
            </a:r>
          </a:p>
          <a:p>
            <a:pPr>
              <a:lnSpc>
                <a:spcPct val="95000"/>
              </a:lnSpc>
            </a:pPr>
            <a:r>
              <a:rPr lang="en-US" sz="1200" dirty="0" err="1">
                <a:latin typeface="Lucida Console" panose="020B0609040504020204" pitchFamily="49" charset="0"/>
              </a:rPr>
              <a:t>vrf</a:t>
            </a:r>
            <a:r>
              <a:rPr lang="en-US" sz="1200" dirty="0">
                <a:latin typeface="Lucida Console" panose="020B0609040504020204" pitchFamily="49" charset="0"/>
              </a:rPr>
              <a:t>-import </a:t>
            </a:r>
            <a:r>
              <a:rPr lang="en-US" sz="1200" dirty="0" err="1">
                <a:latin typeface="Lucida Console" panose="020B0609040504020204" pitchFamily="49" charset="0"/>
              </a:rPr>
              <a:t>test_imp</a:t>
            </a:r>
            <a:r>
              <a:rPr lang="en-US" sz="12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200" dirty="0" err="1">
                <a:latin typeface="Lucida Console" panose="020B0609040504020204" pitchFamily="49" charset="0"/>
              </a:rPr>
              <a:t>vrf</a:t>
            </a:r>
            <a:r>
              <a:rPr lang="en-US" sz="1200" dirty="0">
                <a:latin typeface="Lucida Console" panose="020B0609040504020204" pitchFamily="49" charset="0"/>
              </a:rPr>
              <a:t>-export </a:t>
            </a:r>
            <a:r>
              <a:rPr lang="en-US" sz="1200" dirty="0" err="1">
                <a:latin typeface="Lucida Console" panose="020B0609040504020204" pitchFamily="49" charset="0"/>
              </a:rPr>
              <a:t>test_exp</a:t>
            </a:r>
            <a:r>
              <a:rPr lang="en-US" sz="12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200" dirty="0" err="1">
                <a:latin typeface="Lucida Console" panose="020B0609040504020204" pitchFamily="49" charset="0"/>
              </a:rPr>
              <a:t>vrf</a:t>
            </a:r>
            <a:r>
              <a:rPr lang="en-US" sz="1200" dirty="0">
                <a:latin typeface="Lucida Console" panose="020B0609040504020204" pitchFamily="49" charset="0"/>
              </a:rPr>
              <a:t>-table-label;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60" y="2152882"/>
            <a:ext cx="4274862" cy="2404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98" y="1203757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975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Network can have its own route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import other route-targets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export route-targets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383297"/>
            <a:ext cx="8426704" cy="2329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resources: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</a:t>
            </a:r>
            <a:r>
              <a:rPr lang="en-US" sz="900" dirty="0" err="1">
                <a:latin typeface="Lucida Console" panose="020B0609040504020204" pitchFamily="49" charset="0"/>
              </a:rPr>
              <a:t>vip_vn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type: OS::ContrailV2::</a:t>
            </a:r>
            <a:r>
              <a:rPr lang="en-US" sz="900" dirty="0" err="1">
                <a:latin typeface="Lucida Console" panose="020B0609040504020204" pitchFamily="49" charset="0"/>
              </a:rPr>
              <a:t>VirtualNetwork</a:t>
            </a:r>
            <a:endParaRPr lang="en-US" sz="9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name: { </a:t>
            </a:r>
            <a:r>
              <a:rPr lang="en-US" sz="900" dirty="0" err="1">
                <a:latin typeface="Lucida Console" panose="020B0609040504020204" pitchFamily="49" charset="0"/>
              </a:rPr>
              <a:t>get_param</a:t>
            </a:r>
            <a:r>
              <a:rPr lang="en-US" sz="900" dirty="0">
                <a:latin typeface="Lucida Console" panose="020B0609040504020204" pitchFamily="49" charset="0"/>
              </a:rPr>
              <a:t>: name}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import_route_target_list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import_route_target_list_route_target</a:t>
            </a:r>
            <a:r>
              <a:rPr lang="en-US" sz="900" dirty="0">
                <a:latin typeface="Lucida Console" panose="020B0609040504020204" pitchFamily="49" charset="0"/>
              </a:rPr>
              <a:t>: [ 'target:65500:131' , 'target:65500:241' ]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export_route_target_list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export_route_target_list_route_target</a:t>
            </a:r>
            <a:r>
              <a:rPr lang="en-US" sz="900" dirty="0">
                <a:latin typeface="Lucida Console" panose="020B0609040504020204" pitchFamily="49" charset="0"/>
              </a:rPr>
              <a:t>: [ 'target:65500:201' ]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route_target_list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route_target_list_route_target</a:t>
            </a:r>
            <a:r>
              <a:rPr lang="en-US" sz="900" dirty="0">
                <a:latin typeface="Lucida Console" panose="020B0609040504020204" pitchFamily="49" charset="0"/>
              </a:rPr>
              <a:t>: ['target:65500:101'],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94" y="1358944"/>
            <a:ext cx="1800473" cy="18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4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Bgp</a:t>
            </a:r>
            <a:r>
              <a:rPr lang="en-US" dirty="0" smtClean="0"/>
              <a:t>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5155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Totally new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VMs by default are blind to </a:t>
            </a:r>
            <a:r>
              <a:rPr lang="en-US" dirty="0" err="1" smtClean="0"/>
              <a:t>vRouter</a:t>
            </a:r>
            <a:r>
              <a:rPr lang="en-US" dirty="0" smtClean="0"/>
              <a:t> networking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create a communication between </a:t>
            </a:r>
            <a:r>
              <a:rPr lang="en-US" dirty="0" err="1" smtClean="0"/>
              <a:t>vRouter</a:t>
            </a:r>
            <a:r>
              <a:rPr lang="en-US" dirty="0" smtClean="0"/>
              <a:t> and the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BGP as a Service (</a:t>
            </a:r>
            <a:r>
              <a:rPr lang="en-US" dirty="0" err="1" smtClean="0"/>
              <a:t>BGPaaS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24" y="2985377"/>
            <a:ext cx="4905375" cy="1457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071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talk </a:t>
            </a:r>
            <a:r>
              <a:rPr lang="en-US" dirty="0" err="1" smtClean="0"/>
              <a:t>bgp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VM must talk BGP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Session with Virtual Network gateway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options like prefix limit, as-override,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BGPaaS</a:t>
            </a:r>
            <a:r>
              <a:rPr lang="en-US" dirty="0" smtClean="0"/>
              <a:t> object references a VMI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5" y="3250613"/>
            <a:ext cx="1980811" cy="148689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37" y="3516644"/>
            <a:ext cx="1444926" cy="838278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617843" y="2817267"/>
            <a:ext cx="2075291" cy="866692"/>
          </a:xfrm>
          <a:prstGeom prst="cloudCallout">
            <a:avLst>
              <a:gd name="adj1" fmla="val -64511"/>
              <a:gd name="adj2" fmla="val 75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>
            <a:off x="3617842" y="2823653"/>
            <a:ext cx="2075291" cy="866692"/>
          </a:xfrm>
          <a:prstGeom prst="cloudCallout">
            <a:avLst>
              <a:gd name="adj1" fmla="val 52347"/>
              <a:gd name="adj2" fmla="val 58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…$%!#W@...</a:t>
            </a:r>
          </a:p>
          <a:p>
            <a:pPr algn="ctr"/>
            <a:r>
              <a:rPr lang="en-US" dirty="0" smtClean="0"/>
              <a:t>[BGP language]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4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 your </a:t>
            </a:r>
            <a:r>
              <a:rPr lang="en-US" dirty="0" err="1" smtClean="0"/>
              <a:t>bgpaas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6942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bgpaas_2: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type: OS::ContrailV2::</a:t>
            </a:r>
            <a:r>
              <a:rPr lang="en-US" sz="1000" dirty="0" err="1">
                <a:latin typeface="Lucida Console" panose="020B0609040504020204" pitchFamily="49" charset="0"/>
              </a:rPr>
              <a:t>BgpAsAService</a:t>
            </a:r>
            <a:endParaRPr lang="en-US" sz="10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name: 'bgp-session-1'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</a:t>
            </a:r>
            <a:r>
              <a:rPr lang="en-US" sz="1000" dirty="0" err="1">
                <a:latin typeface="Lucida Console" panose="020B0609040504020204" pitchFamily="49" charset="0"/>
              </a:rPr>
              <a:t>virtual_machine_interface_refs</a:t>
            </a:r>
            <a:r>
              <a:rPr lang="en-US" sz="1000" dirty="0">
                <a:latin typeface="Lucida Console" panose="020B0609040504020204" pitchFamily="49" charset="0"/>
              </a:rPr>
              <a:t>: [{ </a:t>
            </a:r>
            <a:r>
              <a:rPr lang="en-US" sz="1000" dirty="0" err="1">
                <a:latin typeface="Lucida Console" panose="020B0609040504020204" pitchFamily="49" charset="0"/>
              </a:rPr>
              <a:t>get_resource</a:t>
            </a:r>
            <a:r>
              <a:rPr lang="en-US" sz="1000" dirty="0">
                <a:latin typeface="Lucida Console" panose="020B0609040504020204" pitchFamily="49" charset="0"/>
              </a:rPr>
              <a:t>: vmi_2  }]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</a:t>
            </a:r>
            <a:r>
              <a:rPr lang="en-US" sz="1000" dirty="0" err="1">
                <a:latin typeface="Lucida Console" panose="020B0609040504020204" pitchFamily="49" charset="0"/>
              </a:rPr>
              <a:t>autonomous_system</a:t>
            </a:r>
            <a:r>
              <a:rPr lang="en-US" sz="1000" dirty="0">
                <a:latin typeface="Lucida Console" panose="020B0609040504020204" pitchFamily="49" charset="0"/>
              </a:rPr>
              <a:t>: '65511'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</a:t>
            </a:r>
            <a:r>
              <a:rPr lang="en-US" sz="10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{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bgpaas_session_attributes_address_families</a:t>
            </a:r>
            <a:r>
              <a:rPr lang="en-US" sz="10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{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bgpaas_session_attributes_address_families_family</a:t>
            </a:r>
            <a:r>
              <a:rPr lang="en-US" sz="1000" dirty="0">
                <a:latin typeface="Lucida Console" panose="020B0609040504020204" pitchFamily="49" charset="0"/>
              </a:rPr>
              <a:t>: ['inet','inet6'],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},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bgpaas_session_attributes_family_attributes</a:t>
            </a:r>
            <a:r>
              <a:rPr lang="en-US" sz="10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[{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bgpaas_session_attributes_family_attributes_address_family</a:t>
            </a:r>
            <a:r>
              <a:rPr lang="en-US" sz="1000" dirty="0">
                <a:latin typeface="Lucida Console" panose="020B0609040504020204" pitchFamily="49" charset="0"/>
              </a:rPr>
              <a:t>: </a:t>
            </a:r>
            <a:r>
              <a:rPr lang="en-US" sz="1000" dirty="0" err="1">
                <a:latin typeface="Lucida Console" panose="020B0609040504020204" pitchFamily="49" charset="0"/>
              </a:rPr>
              <a:t>inet</a:t>
            </a:r>
            <a:r>
              <a:rPr lang="en-US" sz="1000" dirty="0">
                <a:latin typeface="Lucida Console" panose="020B0609040504020204" pitchFamily="49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bgpaas_session_attributes_family_attributes_loop_count</a:t>
            </a:r>
            <a:r>
              <a:rPr lang="en-US" sz="1000" dirty="0">
                <a:latin typeface="Lucida Console" panose="020B0609040504020204" pitchFamily="49" charset="0"/>
              </a:rPr>
              <a:t>: 1,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bgpaas_session_attributes_family_attributes_prefix_limit</a:t>
            </a:r>
            <a:r>
              <a:rPr lang="en-US" sz="1000" dirty="0">
                <a:latin typeface="Lucida Console" panose="020B060904050402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    bgpaas_session_attributes_family_attributes_prefix_limit_maximum: 10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    }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 }]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bgpaas_session_attributes_as_override</a:t>
            </a:r>
            <a:r>
              <a:rPr lang="en-US" sz="1000" dirty="0">
                <a:latin typeface="Lucida Console" panose="020B0609040504020204" pitchFamily="49" charset="0"/>
              </a:rPr>
              <a:t>: 'true'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bgpaas_session_attributes_hold_time</a:t>
            </a:r>
            <a:r>
              <a:rPr lang="en-US" sz="1000" dirty="0">
                <a:latin typeface="Lucida Console" panose="020B0609040504020204" pitchFamily="49" charset="0"/>
              </a:rPr>
              <a:t>: '30'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   </a:t>
            </a:r>
            <a:r>
              <a:rPr lang="en-US" sz="1000" dirty="0" err="1">
                <a:latin typeface="Lucida Console" panose="020B0609040504020204" pitchFamily="49" charset="0"/>
              </a:rPr>
              <a:t>bgpaas_session_attributes_private_as_action</a:t>
            </a:r>
            <a:r>
              <a:rPr lang="en-US" sz="1000" dirty="0">
                <a:latin typeface="Lucida Console" panose="020B0609040504020204" pitchFamily="49" charset="0"/>
              </a:rPr>
              <a:t>: 'remove'</a:t>
            </a:r>
          </a:p>
          <a:p>
            <a:pPr>
              <a:spcBef>
                <a:spcPts val="0"/>
              </a:spcBef>
            </a:pPr>
            <a:r>
              <a:rPr lang="en-US" sz="1000" dirty="0">
                <a:latin typeface="Lucida Console" panose="020B0609040504020204" pitchFamily="49" charset="0"/>
              </a:rPr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811">
            <a:off x="6224480" y="1662605"/>
            <a:ext cx="2450338" cy="12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21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vs contrail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Neutron objects are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them with Contrail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all Contrail objects are compatible with Contrail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 rot="1380575">
            <a:off x="6488263" y="2344177"/>
            <a:ext cx="1441919" cy="1068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244">
            <a:off x="5360968" y="3506769"/>
            <a:ext cx="1392988" cy="104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18242" r="7952" b="11111"/>
          <a:stretch/>
        </p:blipFill>
        <p:spPr>
          <a:xfrm>
            <a:off x="2973788" y="2977111"/>
            <a:ext cx="1812898" cy="1545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6" y="237968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7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we have to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3544850" cy="27400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need additional features that only Contrail can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example, ECMP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need to implement something that, conceptually, is totally different between Contrail and vanilla Neutron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example, VN that need to go outside the DC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5" t="13543" r="12669"/>
          <a:stretch/>
        </p:blipFill>
        <p:spPr>
          <a:xfrm>
            <a:off x="5740843" y="1773141"/>
            <a:ext cx="1415332" cy="117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1"/>
          <a:stretch/>
        </p:blipFill>
        <p:spPr>
          <a:xfrm flipH="1">
            <a:off x="4520316" y="2950233"/>
            <a:ext cx="3916018" cy="18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18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in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4236614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start from a Neutron based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need to move to a Contrail based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tried to identify some common use-cases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give best practices on how to transform a stack of Neutron objects in one made with Contrail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29" y="1645221"/>
            <a:ext cx="2302150" cy="230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69" y="3681200"/>
            <a:ext cx="1138208" cy="854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5152445" y="1307812"/>
            <a:ext cx="901229" cy="6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virtualization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Generic Server R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99" y="2100827"/>
            <a:ext cx="724205" cy="1458163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93" y="1787186"/>
            <a:ext cx="820465" cy="475995"/>
          </a:xfrm>
          <a:prstGeom prst="rect">
            <a:avLst/>
          </a:prstGeom>
        </p:spPr>
      </p:pic>
      <p:pic>
        <p:nvPicPr>
          <p:cNvPr id="7" name="Picture 6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29" y="3202263"/>
            <a:ext cx="820465" cy="475995"/>
          </a:xfrm>
          <a:prstGeom prst="rect">
            <a:avLst/>
          </a:prstGeom>
        </p:spPr>
      </p:pic>
      <p:pic>
        <p:nvPicPr>
          <p:cNvPr id="8" name="Picture 7" descr="vM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40" y="3202262"/>
            <a:ext cx="820465" cy="47599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268804" y="1574358"/>
            <a:ext cx="1988873" cy="98752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64510" y="2993130"/>
            <a:ext cx="1834140" cy="1085889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4" y="2612789"/>
            <a:ext cx="252682" cy="2449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05" y="2616750"/>
            <a:ext cx="252682" cy="2449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186029" y="2369489"/>
            <a:ext cx="614352" cy="739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313670" y="2369489"/>
            <a:ext cx="614352" cy="739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2883846" cy="33443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network within a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network inside 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Machines are the new appliances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 Networks are the new switched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67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services is like a puzzle!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13709" y="2894275"/>
            <a:ext cx="4341502" cy="1119942"/>
            <a:chOff x="2146852" y="2131013"/>
            <a:chExt cx="5204040" cy="144691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6852" y="2131013"/>
              <a:ext cx="5204040" cy="1446918"/>
            </a:xfrm>
            <a:prstGeom prst="rect">
              <a:avLst/>
            </a:prstGeom>
          </p:spPr>
        </p:pic>
        <p:pic>
          <p:nvPicPr>
            <p:cNvPr id="5" name="Picture 4" descr="vMX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563" y="2681169"/>
              <a:ext cx="623824" cy="3619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627" y="2658620"/>
              <a:ext cx="407009" cy="40700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956" y="2632272"/>
              <a:ext cx="423783" cy="4108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611" y="2618292"/>
              <a:ext cx="503779" cy="503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4" t="21200" r="9581" b="21133"/>
            <a:stretch/>
          </p:blipFill>
          <p:spPr>
            <a:xfrm>
              <a:off x="6571046" y="2695146"/>
              <a:ext cx="461177" cy="33395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6" b="25847"/>
          <a:stretch/>
        </p:blipFill>
        <p:spPr>
          <a:xfrm>
            <a:off x="3364848" y="1649090"/>
            <a:ext cx="2499846" cy="9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89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5" y="1327509"/>
            <a:ext cx="5243830" cy="143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50" y="3156202"/>
            <a:ext cx="5184140" cy="1304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849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35" y="1967610"/>
            <a:ext cx="5592797" cy="19832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VM with one </a:t>
            </a:r>
            <a:r>
              <a:rPr lang="en-US" dirty="0" err="1"/>
              <a:t>vNIC</a:t>
            </a:r>
            <a:r>
              <a:rPr lang="en-US" dirty="0"/>
              <a:t> connected to a new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3610495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272171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22474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3600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19109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233629" y="323069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41461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03" y="1967610"/>
            <a:ext cx="5870542" cy="17762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VM with one </a:t>
            </a:r>
            <a:r>
              <a:rPr lang="en-US" dirty="0" err="1"/>
              <a:t>vNIC</a:t>
            </a:r>
            <a:r>
              <a:rPr lang="en-US" dirty="0"/>
              <a:t> connected to an existing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1972734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22474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3600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19109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560" y="2656179"/>
            <a:ext cx="512019" cy="512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45868" y="322930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45119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77" y="1967610"/>
            <a:ext cx="6414714" cy="20868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VM with one </a:t>
            </a:r>
            <a:r>
              <a:rPr lang="en-US" dirty="0" err="1"/>
              <a:t>vNIC</a:t>
            </a:r>
            <a:r>
              <a:rPr lang="en-US" dirty="0"/>
              <a:t> connected to a new virtual network that needs to go outside the DC</a:t>
            </a:r>
          </a:p>
        </p:txBody>
      </p:sp>
    </p:spTree>
    <p:extLst>
      <p:ext uri="{BB962C8B-B14F-4D97-AF65-F5344CB8AC3E}">
        <p14:creationId xmlns:p14="http://schemas.microsoft.com/office/powerpoint/2010/main" val="991798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272171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22474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3600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19109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233629" y="323069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  <p:pic>
        <p:nvPicPr>
          <p:cNvPr id="18" name="Picture 17" descr="MX104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" y="4231669"/>
            <a:ext cx="902208" cy="31943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778009" y="3527715"/>
            <a:ext cx="0" cy="581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1269" y="4546449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VRF on SDN gateway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1796048" y="3693405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</a:t>
            </a:r>
            <a:r>
              <a:rPr lang="en-US" sz="1050" dirty="0" smtClean="0"/>
              <a:t>atching Route Target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3686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3"/>
          <a:stretch/>
        </p:blipFill>
        <p:spPr bwMode="auto">
          <a:xfrm>
            <a:off x="1454630" y="1967610"/>
            <a:ext cx="6269573" cy="23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VM </a:t>
            </a:r>
            <a:r>
              <a:rPr lang="en-US" dirty="0" err="1"/>
              <a:t>vNIC</a:t>
            </a:r>
            <a:r>
              <a:rPr lang="en-US" dirty="0"/>
              <a:t> needs to be configured as trunk with N </a:t>
            </a:r>
            <a:r>
              <a:rPr lang="en-US" dirty="0" err="1"/>
              <a:t>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4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848549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42" y="3023771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7" y="2079543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76" y="4156530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460682" y="3918131"/>
            <a:ext cx="834887" cy="43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17284" y="3162638"/>
            <a:ext cx="2940214" cy="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772647" y="3150730"/>
            <a:ext cx="928432" cy="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96251" y="2743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</a:t>
            </a:r>
            <a:r>
              <a:rPr lang="en-US" sz="1050" dirty="0" smtClean="0"/>
              <a:t>arent </a:t>
            </a:r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5117600" y="2102705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</a:t>
            </a:r>
            <a:r>
              <a:rPr lang="en-US" sz="1050" dirty="0" smtClean="0"/>
              <a:t>hild </a:t>
            </a:r>
            <a:r>
              <a:rPr lang="en-US" sz="1050" dirty="0" err="1" smtClean="0"/>
              <a:t>vmi</a:t>
            </a:r>
            <a:r>
              <a:rPr lang="en-US" sz="1050" dirty="0" smtClean="0"/>
              <a:t> 1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602756" y="3023771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402746" y="2563755"/>
            <a:ext cx="756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child </a:t>
            </a:r>
            <a:r>
              <a:rPr lang="en-US" sz="1050" dirty="0" err="1" smtClean="0"/>
              <a:t>vn</a:t>
            </a:r>
            <a:r>
              <a:rPr lang="en-US" sz="1050" dirty="0" smtClean="0"/>
              <a:t> 1</a:t>
            </a:r>
            <a:endParaRPr lang="en-US" sz="10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8" y="3683571"/>
            <a:ext cx="264160" cy="264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42" y="2363971"/>
            <a:ext cx="264160" cy="2641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75" y="1836144"/>
            <a:ext cx="332735" cy="3327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34" y="2915822"/>
            <a:ext cx="503063" cy="487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04703" y="3400034"/>
            <a:ext cx="750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parent </a:t>
            </a:r>
            <a:r>
              <a:rPr lang="en-US" sz="1050" dirty="0" err="1" smtClean="0"/>
              <a:t>vn</a:t>
            </a:r>
            <a:endParaRPr lang="en-US" sz="105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7" y="3711728"/>
            <a:ext cx="503063" cy="48766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2746" y="4195940"/>
            <a:ext cx="7809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child </a:t>
            </a:r>
            <a:r>
              <a:rPr lang="en-US" sz="1050" dirty="0" err="1" smtClean="0"/>
              <a:t>vn</a:t>
            </a:r>
            <a:r>
              <a:rPr lang="en-US" sz="1050" dirty="0" smtClean="0"/>
              <a:t> N</a:t>
            </a:r>
            <a:endParaRPr 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5081022" y="3431772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</a:t>
            </a:r>
            <a:r>
              <a:rPr lang="en-US" sz="1050" dirty="0" smtClean="0"/>
              <a:t>hild </a:t>
            </a:r>
            <a:r>
              <a:rPr lang="en-US" sz="1050" dirty="0" err="1" smtClean="0"/>
              <a:t>vmi</a:t>
            </a:r>
            <a:r>
              <a:rPr lang="en-US" sz="1050" dirty="0" smtClean="0"/>
              <a:t> N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3679398" y="1564179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IP 1</a:t>
            </a:r>
            <a:endParaRPr 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3667375" y="4477664"/>
            <a:ext cx="9669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IP N</a:t>
            </a:r>
            <a:endParaRPr lang="en-US" sz="105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217284" y="3847715"/>
            <a:ext cx="2925785" cy="10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234134" y="2374534"/>
            <a:ext cx="2923357" cy="10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74725" y="1949631"/>
            <a:ext cx="920844" cy="47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4532227" y="2592125"/>
            <a:ext cx="644072" cy="485030"/>
          </a:xfrm>
          <a:custGeom>
            <a:avLst/>
            <a:gdLst>
              <a:gd name="connsiteX0" fmla="*/ 628170 w 644072"/>
              <a:gd name="connsiteY0" fmla="*/ 0 h 485030"/>
              <a:gd name="connsiteX1" fmla="*/ 16 w 644072"/>
              <a:gd name="connsiteY1" fmla="*/ 214685 h 485030"/>
              <a:gd name="connsiteX2" fmla="*/ 644072 w 644072"/>
              <a:gd name="connsiteY2" fmla="*/ 485030 h 48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072" h="485030">
                <a:moveTo>
                  <a:pt x="628170" y="0"/>
                </a:moveTo>
                <a:cubicBezTo>
                  <a:pt x="312768" y="66923"/>
                  <a:pt x="-2634" y="133847"/>
                  <a:pt x="16" y="214685"/>
                </a:cubicBezTo>
                <a:cubicBezTo>
                  <a:pt x="2666" y="295523"/>
                  <a:pt x="323369" y="390276"/>
                  <a:pt x="644072" y="485030"/>
                </a:cubicBezTo>
              </a:path>
            </a:pathLst>
          </a:custGeom>
          <a:noFill/>
          <a:ln w="952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flipV="1">
            <a:off x="4500537" y="3300143"/>
            <a:ext cx="644072" cy="485030"/>
          </a:xfrm>
          <a:custGeom>
            <a:avLst/>
            <a:gdLst>
              <a:gd name="connsiteX0" fmla="*/ 628170 w 644072"/>
              <a:gd name="connsiteY0" fmla="*/ 0 h 485030"/>
              <a:gd name="connsiteX1" fmla="*/ 16 w 644072"/>
              <a:gd name="connsiteY1" fmla="*/ 214685 h 485030"/>
              <a:gd name="connsiteX2" fmla="*/ 644072 w 644072"/>
              <a:gd name="connsiteY2" fmla="*/ 485030 h 48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072" h="485030">
                <a:moveTo>
                  <a:pt x="628170" y="0"/>
                </a:moveTo>
                <a:cubicBezTo>
                  <a:pt x="312768" y="66923"/>
                  <a:pt x="-2634" y="133847"/>
                  <a:pt x="16" y="214685"/>
                </a:cubicBezTo>
                <a:cubicBezTo>
                  <a:pt x="2666" y="295523"/>
                  <a:pt x="323369" y="390276"/>
                  <a:pt x="644072" y="485030"/>
                </a:cubicBezTo>
              </a:path>
            </a:pathLst>
          </a:custGeom>
          <a:noFill/>
          <a:ln w="952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2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thing…different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5" b="8669"/>
          <a:stretch/>
        </p:blipFill>
        <p:spPr>
          <a:xfrm>
            <a:off x="3680988" y="1454509"/>
            <a:ext cx="1819048" cy="2791488"/>
          </a:xfrm>
          <a:prstGeom prst="rect">
            <a:avLst/>
          </a:prstGeom>
        </p:spPr>
      </p:pic>
      <p:pic>
        <p:nvPicPr>
          <p:cNvPr id="6" name="Picture 5" descr="Monitor with CPU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39" y="3348538"/>
            <a:ext cx="804672" cy="514502"/>
          </a:xfrm>
          <a:prstGeom prst="rect">
            <a:avLst/>
          </a:prstGeom>
        </p:spPr>
      </p:pic>
      <p:pic>
        <p:nvPicPr>
          <p:cNvPr id="7" name="Picture 6" descr="Monitor with CPU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19" y="3348538"/>
            <a:ext cx="804672" cy="514502"/>
          </a:xfrm>
          <a:prstGeom prst="rect">
            <a:avLst/>
          </a:prstGeom>
        </p:spPr>
      </p:pic>
      <p:pic>
        <p:nvPicPr>
          <p:cNvPr id="8" name="Picture 7" descr="Juniper_logical Rout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05" y="2134037"/>
            <a:ext cx="434035" cy="434035"/>
          </a:xfrm>
          <a:prstGeom prst="rect">
            <a:avLst/>
          </a:prstGeom>
        </p:spPr>
      </p:pic>
      <p:pic>
        <p:nvPicPr>
          <p:cNvPr id="9" name="Picture 8" descr="vMX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81" y="3367791"/>
            <a:ext cx="820465" cy="475995"/>
          </a:xfrm>
          <a:prstGeom prst="rect">
            <a:avLst/>
          </a:prstGeom>
        </p:spPr>
      </p:pic>
      <p:pic>
        <p:nvPicPr>
          <p:cNvPr id="10" name="Picture 9" descr="vMX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13" y="3367790"/>
            <a:ext cx="820465" cy="475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71" y="2107222"/>
            <a:ext cx="503063" cy="4876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105231" y="2965837"/>
            <a:ext cx="1900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99430" y="2965837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80916" y="2965837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69771" y="2695493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13163" y="2965837"/>
            <a:ext cx="1900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507362" y="2965837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88848" y="2965837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77703" y="2695493"/>
            <a:ext cx="0" cy="27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16199" y="1733384"/>
            <a:ext cx="1507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</a:t>
            </a:r>
            <a:r>
              <a:rPr lang="en-US" sz="1050" dirty="0" smtClean="0"/>
              <a:t>hysical switch/router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6594606" y="1728783"/>
            <a:ext cx="9637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v</a:t>
            </a:r>
            <a:r>
              <a:rPr lang="en-US" sz="1050" dirty="0" smtClean="0"/>
              <a:t>irtual router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618248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" y="1828428"/>
            <a:ext cx="5939790" cy="25203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VM needs to be connected to a L2 network, VXLAN ready</a:t>
            </a:r>
          </a:p>
        </p:txBody>
      </p:sp>
    </p:spTree>
    <p:extLst>
      <p:ext uri="{BB962C8B-B14F-4D97-AF65-F5344CB8AC3E}">
        <p14:creationId xmlns:p14="http://schemas.microsoft.com/office/powerpoint/2010/main" val="2053026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272171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22474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3600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19109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959515" y="3230699"/>
            <a:ext cx="16369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 (VXLAN)</a:t>
            </a:r>
            <a:endParaRPr lang="en-US" sz="1050" dirty="0"/>
          </a:p>
        </p:txBody>
      </p:sp>
      <p:pic>
        <p:nvPicPr>
          <p:cNvPr id="18" name="Picture 17" descr="MX104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05" y="4231669"/>
            <a:ext cx="902208" cy="31943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778009" y="3527715"/>
            <a:ext cx="0" cy="581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1269" y="4546449"/>
            <a:ext cx="1572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EVPN on SDN gateway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1796048" y="3693405"/>
            <a:ext cx="15408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</a:t>
            </a:r>
            <a:r>
              <a:rPr lang="en-US" sz="1050" dirty="0" smtClean="0"/>
              <a:t>atching Route Target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7259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27" y="1967610"/>
            <a:ext cx="6633053" cy="2095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virtual network needs to use a custom </a:t>
            </a:r>
            <a:r>
              <a:rPr lang="en-US" dirty="0" err="1"/>
              <a:t>gw</a:t>
            </a:r>
            <a:r>
              <a:rPr lang="en-US" dirty="0"/>
              <a:t> and a custom allocation pool</a:t>
            </a:r>
          </a:p>
        </p:txBody>
      </p:sp>
    </p:spTree>
    <p:extLst>
      <p:ext uri="{BB962C8B-B14F-4D97-AF65-F5344CB8AC3E}">
        <p14:creationId xmlns:p14="http://schemas.microsoft.com/office/powerpoint/2010/main" val="2423369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272171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22474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360074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6689674" y="3191092"/>
            <a:ext cx="105670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/>
              <a:t>v</a:t>
            </a:r>
            <a:r>
              <a:rPr lang="en-US" sz="1050" dirty="0" err="1" smtClean="0"/>
              <a:t>m</a:t>
            </a:r>
            <a:endParaRPr lang="en-US" sz="105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g</a:t>
            </a:r>
            <a:r>
              <a:rPr lang="en-US" sz="1050" dirty="0" smtClean="0"/>
              <a:t>ateway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s</a:t>
            </a:r>
            <a:r>
              <a:rPr lang="en-US" sz="1050" dirty="0" smtClean="0"/>
              <a:t>ubnet pool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233629" y="323069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03871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2" y="2063026"/>
            <a:ext cx="7099470" cy="21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VM must have a </a:t>
            </a:r>
            <a:r>
              <a:rPr lang="en-US" dirty="0" err="1"/>
              <a:t>vNIC</a:t>
            </a:r>
            <a:r>
              <a:rPr lang="en-US" dirty="0"/>
              <a:t> with a custom MAC, a fixed IP and must allow the configuration of a VIP address</a:t>
            </a:r>
          </a:p>
        </p:txBody>
      </p:sp>
    </p:spTree>
    <p:extLst>
      <p:ext uri="{BB962C8B-B14F-4D97-AF65-F5344CB8AC3E}">
        <p14:creationId xmlns:p14="http://schemas.microsoft.com/office/powerpoint/2010/main" val="248676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272321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51807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272171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23935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265015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297645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261275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289327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23944" y="1900534"/>
            <a:ext cx="59984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vmi</a:t>
            </a:r>
            <a:endParaRPr lang="en-US" sz="105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m</a:t>
            </a:r>
            <a:r>
              <a:rPr lang="en-US" sz="1050" dirty="0" smtClean="0"/>
              <a:t>ac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 err="1" smtClean="0"/>
              <a:t>aap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06923" y="3600740"/>
            <a:ext cx="8338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f</a:t>
            </a:r>
            <a:r>
              <a:rPr lang="en-US" sz="1050" dirty="0" smtClean="0"/>
              <a:t>ixed 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19109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233629" y="323069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28946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#8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17" y="1911805"/>
            <a:ext cx="5939790" cy="221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978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VM must talk BGP in order to exchange BGP routers and use BFD for faster failure detection</a:t>
            </a:r>
          </a:p>
        </p:txBody>
      </p:sp>
    </p:spTree>
    <p:extLst>
      <p:ext uri="{BB962C8B-B14F-4D97-AF65-F5344CB8AC3E}">
        <p14:creationId xmlns:p14="http://schemas.microsoft.com/office/powerpoint/2010/main" val="99990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#8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07" y="3132073"/>
            <a:ext cx="873030" cy="506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86" y="2926932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78" y="3130574"/>
            <a:ext cx="503063" cy="487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98" y="3648218"/>
            <a:ext cx="332735" cy="3327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04320" y="3059012"/>
            <a:ext cx="985962" cy="3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220766" y="3385318"/>
            <a:ext cx="2936732" cy="42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220766" y="3021615"/>
            <a:ext cx="2896833" cy="2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23865" y="3302134"/>
            <a:ext cx="0" cy="2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5734" y="263360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vmi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4914938" y="400960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</a:t>
            </a:r>
            <a:r>
              <a:rPr lang="en-US" sz="1050" dirty="0" smtClean="0"/>
              <a:t>nstance </a:t>
            </a:r>
            <a:r>
              <a:rPr lang="en-US" sz="1050" dirty="0" err="1" smtClean="0"/>
              <a:t>ip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035921" y="359995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vm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1233629" y="363955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</a:t>
            </a:r>
            <a:r>
              <a:rPr lang="en-US" sz="1050" dirty="0" smtClean="0"/>
              <a:t>irtual network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2054487"/>
            <a:ext cx="579120" cy="5791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93760" y="1911362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bgpaas</a:t>
            </a:r>
            <a:endParaRPr lang="en-US" sz="105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82519" y="2368583"/>
            <a:ext cx="735080" cy="51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8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chaining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975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exclusive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 communications between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adding services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https://image.slidesharecdn.com/sdn-contrail-basic-introduction-oct14-141102110240-conversion-gate02/95/juniper-contrail-vnsa-basic-introduction-9-638.jpg?cb=141493145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3" b="33564"/>
          <a:stretch/>
        </p:blipFill>
        <p:spPr bwMode="auto">
          <a:xfrm>
            <a:off x="1601152" y="2667325"/>
            <a:ext cx="5941695" cy="1852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4110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first it was two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1100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default two virtual networks cannot talk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are separate broadcast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a physical network we would need a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" y="3072737"/>
            <a:ext cx="5939790" cy="795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40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for new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3330165" cy="204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Yesterday, we used cables to connect physical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Now, we have to connect 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need new models to describe these new scenarios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76" y="1771649"/>
            <a:ext cx="3877752" cy="21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7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a policy connected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5314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Networks can talk to each other through a network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Applied to both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list of rules telling which traffic can pass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Rules built over protocol, </a:t>
            </a:r>
            <a:r>
              <a:rPr lang="en-US" dirty="0" err="1" smtClean="0"/>
              <a:t>dst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 addresses, </a:t>
            </a:r>
            <a:r>
              <a:rPr lang="en-US" dirty="0" err="1" smtClean="0"/>
              <a:t>dst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 virtual networks, </a:t>
            </a:r>
            <a:r>
              <a:rPr lang="en-US" dirty="0" err="1" smtClean="0"/>
              <a:t>dst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 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17" y="3001280"/>
            <a:ext cx="5939790" cy="1184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100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 service controlled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4917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policy allows traffic to pass we can add one or more service between the two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can be a 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bring security between two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chaining routing is automatically managed by Contrail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" y="2683227"/>
            <a:ext cx="5939790" cy="208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924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chain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33205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Two virtual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network policy applied to those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or more VMs acting as service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templates describing the nature of the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Port tuple, a collection of ports belonging to a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instance, the actual service part of the service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1500395"/>
            <a:ext cx="19240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08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confused!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4560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ports of a VM as defined in a port tuple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service instance is not a </a:t>
            </a:r>
            <a:r>
              <a:rPr lang="en-US" dirty="0" smtClean="0"/>
              <a:t>VM!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might have multiple service instances using the same VM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vM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87" y="3267343"/>
            <a:ext cx="1444926" cy="83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64" y="2986453"/>
            <a:ext cx="264160" cy="264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64" y="3384564"/>
            <a:ext cx="264160" cy="26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64" y="3782675"/>
            <a:ext cx="264160" cy="264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3" y="4180786"/>
            <a:ext cx="264160" cy="264160"/>
          </a:xfrm>
          <a:prstGeom prst="rect">
            <a:avLst/>
          </a:prstGeom>
        </p:spPr>
      </p:pic>
      <p:pic>
        <p:nvPicPr>
          <p:cNvPr id="10" name="Picture 9" descr="JCAT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5" y="3001879"/>
            <a:ext cx="538886" cy="538886"/>
          </a:xfrm>
          <a:prstGeom prst="rect">
            <a:avLst/>
          </a:prstGeom>
        </p:spPr>
      </p:pic>
      <p:pic>
        <p:nvPicPr>
          <p:cNvPr id="11" name="Picture 10" descr="JCAT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5" y="3782675"/>
            <a:ext cx="538886" cy="5388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8133" y="2997073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NIC1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838133" y="3395694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NIC2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38133" y="3774846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NIC3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835524" y="4173467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NIC4</a:t>
            </a:r>
            <a:endParaRPr lang="en-US" sz="10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42915" y="3114943"/>
            <a:ext cx="1319916" cy="2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442915" y="3490876"/>
            <a:ext cx="1319916" cy="2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42915" y="3865884"/>
            <a:ext cx="1319916" cy="2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42915" y="4241817"/>
            <a:ext cx="1319916" cy="2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39" y="3243294"/>
            <a:ext cx="721705" cy="7217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71486" y="2705319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</a:t>
            </a:r>
            <a:r>
              <a:rPr lang="en-US" sz="1000" dirty="0" smtClean="0"/>
              <a:t>ervice instance 1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71485" y="4376464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</a:t>
            </a:r>
            <a:r>
              <a:rPr lang="en-US" sz="1000" dirty="0" smtClean="0"/>
              <a:t>ervice instance 2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8390" y="4025666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</a:t>
            </a:r>
            <a:r>
              <a:rPr lang="en-US" sz="1000" dirty="0" smtClean="0"/>
              <a:t>ervice template</a:t>
            </a:r>
            <a:endParaRPr lang="en-US" sz="1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701085" y="3250613"/>
            <a:ext cx="1513886" cy="18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701085" y="3799383"/>
            <a:ext cx="1513886" cy="18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29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chain 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Port tuple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Modified VMI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17" y="1203757"/>
            <a:ext cx="3366880" cy="33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01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36147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type: OS::ContrailV2::</a:t>
            </a:r>
            <a:r>
              <a:rPr lang="en-US" sz="800" dirty="0" err="1">
                <a:latin typeface="Lucida Console" panose="020B0609040504020204" pitchFamily="49" charset="0"/>
              </a:rPr>
              <a:t>NetworkPolicy</a:t>
            </a:r>
            <a:endParaRPr lang="en-US" sz="8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name: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pol_name</a:t>
            </a:r>
            <a:r>
              <a:rPr lang="en-US" sz="800" dirty="0">
                <a:latin typeface="Lucida Console" panose="020B0609040504020204" pitchFamily="49" charset="0"/>
              </a:rPr>
              <a:t> }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</a:t>
            </a:r>
            <a:r>
              <a:rPr lang="en-US" sz="800" dirty="0">
                <a:latin typeface="Lucida Console" panose="020B0609040504020204" pitchFamily="49" charset="0"/>
              </a:rPr>
              <a:t>: [{ 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network_policy_entries_policy_rule_direction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direction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network_policy_entries_policy_rule_protocol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protocol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network_policy_entries_policy_rule_src_ports</a:t>
            </a:r>
            <a:r>
              <a:rPr lang="en-US" sz="800" dirty="0">
                <a:latin typeface="Lucida Console" panose="020B0609040504020204" pitchFamily="49" charset="0"/>
              </a:rPr>
              <a:t>: [{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network_policy_entries_policy_rule_src_ports_start_port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src_port_start</a:t>
            </a:r>
            <a:r>
              <a:rPr lang="en-US" sz="800" dirty="0">
                <a:latin typeface="Lucida Console" panose="020B0609040504020204" pitchFamily="49" charset="0"/>
              </a:rPr>
              <a:t>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network_policy_entries_policy_rule_src_ports_end_port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src_port_end</a:t>
            </a:r>
            <a:r>
              <a:rPr lang="en-US" sz="800" dirty="0">
                <a:latin typeface="Lucida Console" panose="020B0609040504020204" pitchFamily="49" charset="0"/>
              </a:rPr>
              <a:t> }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}],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network_policy_entries_policy_rule_dst_ports</a:t>
            </a:r>
            <a:r>
              <a:rPr lang="en-US" sz="800" dirty="0">
                <a:latin typeface="Lucida Console" panose="020B0609040504020204" pitchFamily="49" charset="0"/>
              </a:rPr>
              <a:t>: [{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network_policy_entries_policy_rule_dst_ports_start_port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dst_port_start</a:t>
            </a:r>
            <a:r>
              <a:rPr lang="en-US" sz="800" dirty="0">
                <a:latin typeface="Lucida Console" panose="020B0609040504020204" pitchFamily="49" charset="0"/>
              </a:rPr>
              <a:t>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network_policy_entries_policy_rule_dst_ports_end_port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dst_port_end</a:t>
            </a:r>
            <a:r>
              <a:rPr lang="en-US" sz="800" dirty="0">
                <a:latin typeface="Lucida Console" panose="020B0609040504020204" pitchFamily="49" charset="0"/>
              </a:rPr>
              <a:t> }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}],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network_policy_entries_policy_rule_dst_addresses</a:t>
            </a:r>
            <a:r>
              <a:rPr lang="en-US" sz="800" dirty="0">
                <a:latin typeface="Lucida Console" panose="020B0609040504020204" pitchFamily="49" charset="0"/>
              </a:rPr>
              <a:t>: [{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network_policy_entries_policy_rule_dst_addresses_virtual_network: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dst_add</a:t>
            </a:r>
            <a:r>
              <a:rPr lang="en-US" sz="800" dirty="0">
                <a:latin typeface="Lucida Console" panose="020B0609040504020204" pitchFamily="49" charset="0"/>
              </a:rPr>
              <a:t> }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}],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network_policy_entries_policy_rule_src_addresses</a:t>
            </a:r>
            <a:r>
              <a:rPr lang="en-US" sz="800" dirty="0">
                <a:latin typeface="Lucida Console" panose="020B0609040504020204" pitchFamily="49" charset="0"/>
              </a:rPr>
              <a:t>: [{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network_policy_entries_policy_rule_src_addresses_subnet</a:t>
            </a:r>
            <a:r>
              <a:rPr lang="en-US" sz="800" dirty="0">
                <a:latin typeface="Lucida Console" panose="020B0609040504020204" pitchFamily="49" charset="0"/>
              </a:rPr>
              <a:t>: {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    network_policy_entries_policy_rule_src_addresses_subnet_ip_prefix: {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rule_cidr_1},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    network_policy_entries_policy_rule_src_addresses_subnet_ip_prefix_len: {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rule_mask_1},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smtClean="0">
                <a:latin typeface="Lucida Console" panose="020B0609040504020204" pitchFamily="49" charset="0"/>
              </a:rPr>
              <a:t>  }</a:t>
            </a:r>
            <a:endParaRPr lang="en-US" sz="800" dirty="0"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}],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network_policy_entries_policy_rule_action_list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network_policy_entries_policy_rule_action_list_simple_action</a:t>
            </a:r>
            <a:r>
              <a:rPr lang="en-US" sz="800" dirty="0">
                <a:latin typeface="Lucida Console" panose="020B0609040504020204" pitchFamily="49" charset="0"/>
              </a:rPr>
              <a:t>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simple_action</a:t>
            </a:r>
            <a:r>
              <a:rPr lang="en-US" sz="800" dirty="0">
                <a:latin typeface="Lucida Console" panose="020B0609040504020204" pitchFamily="49" charset="0"/>
              </a:rPr>
              <a:t>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  </a:t>
            </a:r>
            <a:r>
              <a:rPr lang="en-US" sz="800" dirty="0" err="1">
                <a:latin typeface="Lucida Console" panose="020B0609040504020204" pitchFamily="49" charset="0"/>
              </a:rPr>
              <a:t>network_policy_entries_policy_rule_action_list_apply_service</a:t>
            </a:r>
            <a:r>
              <a:rPr lang="en-US" sz="800" dirty="0">
                <a:latin typeface="Lucida Console" panose="020B0609040504020204" pitchFamily="49" charset="0"/>
              </a:rPr>
              <a:t>:  [{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svc_inst_fq_name</a:t>
            </a:r>
            <a:r>
              <a:rPr lang="en-US" sz="800" dirty="0">
                <a:latin typeface="Lucida Console" panose="020B0609040504020204" pitchFamily="49" charset="0"/>
              </a:rPr>
              <a:t> }]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    },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  }]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Lucida Console" panose="020B0609040504020204" pitchFamily="49" charset="0"/>
              </a:rPr>
              <a:t>  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21" y="1079866"/>
            <a:ext cx="1799977" cy="12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3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policy to a virtual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6"/>
            <a:ext cx="8426703" cy="672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Policy must be assigned to virtual networks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both virtual networks, left and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2041315"/>
            <a:ext cx="8426704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left_vn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OS::ContrailV2::</a:t>
            </a:r>
            <a:r>
              <a:rPr lang="en-US" sz="1200" dirty="0" err="1">
                <a:latin typeface="Lucida Console" panose="020B0609040504020204" pitchFamily="49" charset="0"/>
              </a:rPr>
              <a:t>VirtualNetwork</a:t>
            </a:r>
            <a:endParaRPr lang="en-US" sz="12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latin typeface="Lucida Console" panose="020B0609040504020204" pitchFamily="49" charset="0"/>
              </a:rPr>
              <a:t>: [ net_policy_apn_1 ]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...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network_policy_refs</a:t>
            </a:r>
            <a:r>
              <a:rPr lang="en-US" sz="1200" dirty="0">
                <a:latin typeface="Lucida Console" panose="020B0609040504020204" pitchFamily="49" charset="0"/>
              </a:rPr>
              <a:t>: [{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</a:t>
            </a:r>
            <a:r>
              <a:rPr lang="en-US" sz="1200" dirty="0" err="1">
                <a:latin typeface="Lucida Console" panose="020B0609040504020204" pitchFamily="49" charset="0"/>
              </a:rPr>
              <a:t>pol_fq_name</a:t>
            </a:r>
            <a:r>
              <a:rPr lang="en-US" sz="1200" dirty="0">
                <a:latin typeface="Lucida Console" panose="020B0609040504020204" pitchFamily="49" charset="0"/>
              </a:rPr>
              <a:t> }]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</a:t>
            </a:r>
            <a:r>
              <a:rPr lang="en-US" sz="1200" dirty="0" err="1">
                <a:latin typeface="Lucida Console" panose="020B0609040504020204" pitchFamily="49" charset="0"/>
              </a:rPr>
              <a:t>network_policy_refs_data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[{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network_policy_refs_data_sequence</a:t>
            </a:r>
            <a:r>
              <a:rPr lang="en-US" sz="12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  {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    </a:t>
            </a:r>
            <a:r>
              <a:rPr lang="en-US" sz="1200" dirty="0" err="1">
                <a:latin typeface="Lucida Console" panose="020B0609040504020204" pitchFamily="49" charset="0"/>
              </a:rPr>
              <a:t>network_policy_refs_data_sequence_major</a:t>
            </a:r>
            <a:r>
              <a:rPr lang="en-US" sz="1200" dirty="0">
                <a:latin typeface="Lucida Console" panose="020B0609040504020204" pitchFamily="49" charset="0"/>
              </a:rPr>
              <a:t>: 0,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    </a:t>
            </a:r>
            <a:r>
              <a:rPr lang="en-US" sz="1200" dirty="0" err="1">
                <a:latin typeface="Lucida Console" panose="020B0609040504020204" pitchFamily="49" charset="0"/>
              </a:rPr>
              <a:t>network_policy_refs_data_sequence_minor</a:t>
            </a:r>
            <a:r>
              <a:rPr lang="en-US" sz="1200" dirty="0">
                <a:latin typeface="Lucida Console" panose="020B0609040504020204" pitchFamily="49" charset="0"/>
              </a:rPr>
              <a:t>: 0,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    },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}]</a:t>
            </a:r>
          </a:p>
        </p:txBody>
      </p:sp>
    </p:spTree>
    <p:extLst>
      <p:ext uri="{BB962C8B-B14F-4D97-AF65-F5344CB8AC3E}">
        <p14:creationId xmlns:p14="http://schemas.microsoft.com/office/powerpoint/2010/main" val="3788595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your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672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Defines service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Type, mode,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1876508"/>
            <a:ext cx="6439125" cy="285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</a:t>
            </a:r>
            <a:r>
              <a:rPr lang="en-US" sz="900" dirty="0" err="1">
                <a:latin typeface="Lucida Console" panose="020B0609040504020204" pitchFamily="49" charset="0"/>
              </a:rPr>
              <a:t>svc_tmplt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type: OS::ContrailV2::</a:t>
            </a:r>
            <a:r>
              <a:rPr lang="en-US" sz="900" dirty="0" err="1">
                <a:latin typeface="Lucida Console" panose="020B0609040504020204" pitchFamily="49" charset="0"/>
              </a:rPr>
              <a:t>ServiceTemplate</a:t>
            </a:r>
            <a:endParaRPr lang="en-US" sz="9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name: { </a:t>
            </a:r>
            <a:r>
              <a:rPr lang="en-US" sz="900" dirty="0" err="1">
                <a:latin typeface="Lucida Console" panose="020B0609040504020204" pitchFamily="49" charset="0"/>
              </a:rPr>
              <a:t>get_param</a:t>
            </a:r>
            <a:r>
              <a:rPr lang="en-US" sz="900" dirty="0">
                <a:latin typeface="Lucida Console" panose="020B0609040504020204" pitchFamily="49" charset="0"/>
              </a:rPr>
              <a:t>: </a:t>
            </a:r>
            <a:r>
              <a:rPr lang="en-US" sz="900" dirty="0" err="1">
                <a:latin typeface="Lucida Console" panose="020B0609040504020204" pitchFamily="49" charset="0"/>
              </a:rPr>
              <a:t>service_template_name</a:t>
            </a:r>
            <a:r>
              <a:rPr lang="en-US" sz="900" dirty="0">
                <a:latin typeface="Lucida Console" panose="020B0609040504020204" pitchFamily="49" charset="0"/>
              </a:rPr>
              <a:t>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service_template_properties_version</a:t>
            </a:r>
            <a:r>
              <a:rPr lang="en-US" sz="900" dirty="0">
                <a:latin typeface="Lucida Console" panose="020B0609040504020204" pitchFamily="49" charset="0"/>
              </a:rPr>
              <a:t>: '2',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service_template_properties_service_mode</a:t>
            </a:r>
            <a:r>
              <a:rPr lang="en-US" sz="900" dirty="0">
                <a:latin typeface="Lucida Console" panose="020B0609040504020204" pitchFamily="49" charset="0"/>
              </a:rPr>
              <a:t>: 'in-network',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service_template_properties_service_type</a:t>
            </a:r>
            <a:r>
              <a:rPr lang="en-US" sz="900" dirty="0">
                <a:latin typeface="Lucida Console" panose="020B0609040504020204" pitchFamily="49" charset="0"/>
              </a:rPr>
              <a:t>: 'firewall',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service_template_properties_interface_type</a:t>
            </a:r>
            <a:r>
              <a:rPr lang="en-US" sz="9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[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service_template_properties_interface_type_service_interface_type: 'left',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},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{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service_template_properties_interface_type_service_interface_type: 'right',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  ],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  </a:t>
            </a:r>
            <a:r>
              <a:rPr lang="en-US" sz="900" dirty="0" err="1">
                <a:latin typeface="Lucida Console" panose="020B0609040504020204" pitchFamily="49" charset="0"/>
              </a:rPr>
              <a:t>service_template_properties_ordered_interfaces</a:t>
            </a:r>
            <a:r>
              <a:rPr lang="en-US" sz="900" dirty="0">
                <a:latin typeface="Lucida Console" panose="020B0609040504020204" pitchFamily="49" charset="0"/>
              </a:rPr>
              <a:t>: 'true',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900" dirty="0">
                <a:latin typeface="Lucida Console" panose="020B0609040504020204" pitchFamily="49" charset="0"/>
              </a:rPr>
              <a:t>      domain: 'default-domain'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33" y="1166450"/>
            <a:ext cx="1757411" cy="17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15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service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4183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bind interfaces to virtual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094" y="1727731"/>
            <a:ext cx="8438572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svc_inst_apn_1: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type: OS::ContrailV2::</a:t>
            </a:r>
            <a:r>
              <a:rPr lang="en-US" sz="800" dirty="0" err="1">
                <a:latin typeface="Lucida Console" panose="020B0609040504020204" pitchFamily="49" charset="0"/>
              </a:rPr>
              <a:t>ServiceInstance</a:t>
            </a:r>
            <a:endParaRPr lang="en-US" sz="8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</a:t>
            </a:r>
            <a:r>
              <a:rPr lang="en-US" sz="800" dirty="0" err="1">
                <a:latin typeface="Lucida Console" panose="020B0609040504020204" pitchFamily="49" charset="0"/>
              </a:rPr>
              <a:t>depends_on</a:t>
            </a:r>
            <a:r>
              <a:rPr lang="en-US" sz="800" dirty="0">
                <a:latin typeface="Lucida Console" panose="020B0609040504020204" pitchFamily="49" charset="0"/>
              </a:rPr>
              <a:t>: [ </a:t>
            </a:r>
            <a:r>
              <a:rPr lang="en-US" sz="800" dirty="0" err="1">
                <a:latin typeface="Lucida Console" panose="020B0609040504020204" pitchFamily="49" charset="0"/>
              </a:rPr>
              <a:t>svc_tmplt</a:t>
            </a:r>
            <a:r>
              <a:rPr lang="en-US" sz="800" dirty="0">
                <a:latin typeface="Lucida Console" panose="020B0609040504020204" pitchFamily="49" charset="0"/>
              </a:rPr>
              <a:t> ]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name: { </a:t>
            </a:r>
            <a:r>
              <a:rPr lang="en-US" sz="800" dirty="0" err="1">
                <a:latin typeface="Lucida Console" panose="020B0609040504020204" pitchFamily="49" charset="0"/>
              </a:rPr>
              <a:t>get_param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svc_inst_name</a:t>
            </a:r>
            <a:r>
              <a:rPr lang="en-US" sz="800" dirty="0">
                <a:latin typeface="Lucida Console" panose="020B0609040504020204" pitchFamily="49" charset="0"/>
              </a:rPr>
              <a:t> }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</a:t>
            </a:r>
            <a:r>
              <a:rPr lang="en-US" sz="800" dirty="0" err="1">
                <a:latin typeface="Lucida Console" panose="020B0609040504020204" pitchFamily="49" charset="0"/>
              </a:rPr>
              <a:t>service_instance_properties</a:t>
            </a:r>
            <a:r>
              <a:rPr lang="en-US" sz="8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</a:t>
            </a:r>
            <a:r>
              <a:rPr lang="en-US" sz="800" dirty="0" err="1">
                <a:latin typeface="Lucida Console" panose="020B0609040504020204" pitchFamily="49" charset="0"/>
              </a:rPr>
              <a:t>service_instance_properties_interface_list</a:t>
            </a:r>
            <a:r>
              <a:rPr lang="en-US" sz="8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[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</a:t>
            </a:r>
            <a:r>
              <a:rPr lang="en-US" sz="800" dirty="0" err="1">
                <a:latin typeface="Lucida Console" panose="020B0609040504020204" pitchFamily="49" charset="0"/>
              </a:rPr>
              <a:t>service_instance_properties_interface_list_virtual_network</a:t>
            </a:r>
            <a:r>
              <a:rPr lang="en-US" sz="8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   </a:t>
            </a:r>
            <a:r>
              <a:rPr lang="en-US" sz="800" dirty="0" err="1">
                <a:latin typeface="Lucida Console" panose="020B0609040504020204" pitchFamily="49" charset="0"/>
              </a:rPr>
              <a:t>list_join</a:t>
            </a:r>
            <a:r>
              <a:rPr lang="en-US" sz="800" dirty="0">
                <a:latin typeface="Lucida Console" panose="020B0609040504020204" pitchFamily="49" charset="0"/>
              </a:rPr>
              <a:t>: [':', { </a:t>
            </a:r>
            <a:r>
              <a:rPr lang="en-US" sz="800" dirty="0" err="1">
                <a:latin typeface="Lucida Console" panose="020B0609040504020204" pitchFamily="49" charset="0"/>
              </a:rPr>
              <a:t>get_attr</a:t>
            </a:r>
            <a:r>
              <a:rPr lang="en-US" sz="800" dirty="0">
                <a:latin typeface="Lucida Console" panose="020B0609040504020204" pitchFamily="49" charset="0"/>
              </a:rPr>
              <a:t>: [ </a:t>
            </a:r>
            <a:r>
              <a:rPr lang="en-US" sz="800" dirty="0" err="1">
                <a:latin typeface="Lucida Console" panose="020B0609040504020204" pitchFamily="49" charset="0"/>
              </a:rPr>
              <a:t>left_vn</a:t>
            </a:r>
            <a:r>
              <a:rPr lang="en-US" sz="800" dirty="0">
                <a:latin typeface="Lucida Console" panose="020B0609040504020204" pitchFamily="49" charset="0"/>
              </a:rPr>
              <a:t>, </a:t>
            </a:r>
            <a:r>
              <a:rPr lang="en-US" sz="800" dirty="0" err="1">
                <a:latin typeface="Lucida Console" panose="020B0609040504020204" pitchFamily="49" charset="0"/>
              </a:rPr>
              <a:t>fq_name</a:t>
            </a:r>
            <a:r>
              <a:rPr lang="en-US" sz="800" dirty="0">
                <a:latin typeface="Lucida Console" panose="020B0609040504020204" pitchFamily="49" charset="0"/>
              </a:rPr>
              <a:t> ] } ]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</a:t>
            </a:r>
            <a:r>
              <a:rPr lang="en-US" sz="800" dirty="0" err="1">
                <a:latin typeface="Lucida Console" panose="020B0609040504020204" pitchFamily="49" charset="0"/>
              </a:rPr>
              <a:t>service_instance_properties_interface_list_virtual_network</a:t>
            </a:r>
            <a:r>
              <a:rPr lang="en-US" sz="8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{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   </a:t>
            </a:r>
            <a:r>
              <a:rPr lang="en-US" sz="800" dirty="0" err="1">
                <a:latin typeface="Lucida Console" panose="020B0609040504020204" pitchFamily="49" charset="0"/>
              </a:rPr>
              <a:t>list_join</a:t>
            </a:r>
            <a:r>
              <a:rPr lang="en-US" sz="800" dirty="0">
                <a:latin typeface="Lucida Console" panose="020B0609040504020204" pitchFamily="49" charset="0"/>
              </a:rPr>
              <a:t>: [':', { </a:t>
            </a:r>
            <a:r>
              <a:rPr lang="en-US" sz="800" dirty="0" err="1">
                <a:latin typeface="Lucida Console" panose="020B0609040504020204" pitchFamily="49" charset="0"/>
              </a:rPr>
              <a:t>get_attr</a:t>
            </a:r>
            <a:r>
              <a:rPr lang="en-US" sz="800" dirty="0">
                <a:latin typeface="Lucida Console" panose="020B0609040504020204" pitchFamily="49" charset="0"/>
              </a:rPr>
              <a:t>: [ </a:t>
            </a:r>
            <a:r>
              <a:rPr lang="en-US" sz="800" dirty="0" err="1">
                <a:latin typeface="Lucida Console" panose="020B0609040504020204" pitchFamily="49" charset="0"/>
              </a:rPr>
              <a:t>right_vn</a:t>
            </a:r>
            <a:r>
              <a:rPr lang="en-US" sz="800" dirty="0">
                <a:latin typeface="Lucida Console" panose="020B0609040504020204" pitchFamily="49" charset="0"/>
              </a:rPr>
              <a:t>, </a:t>
            </a:r>
            <a:r>
              <a:rPr lang="en-US" sz="800" dirty="0" err="1">
                <a:latin typeface="Lucida Console" panose="020B0609040504020204" pitchFamily="49" charset="0"/>
              </a:rPr>
              <a:t>fq_name</a:t>
            </a:r>
            <a:r>
              <a:rPr lang="en-US" sz="800" dirty="0">
                <a:latin typeface="Lucida Console" panose="020B0609040504020204" pitchFamily="49" charset="0"/>
              </a:rPr>
              <a:t> ] } ]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  },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  }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    ],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800" dirty="0">
                <a:latin typeface="Lucida Console" panose="020B0609040504020204" pitchFamily="49" charset="0"/>
              </a:rPr>
              <a:t>      </a:t>
            </a:r>
            <a:r>
              <a:rPr lang="en-US" sz="800" dirty="0" err="1">
                <a:latin typeface="Lucida Console" panose="020B0609040504020204" pitchFamily="49" charset="0"/>
              </a:rPr>
              <a:t>service_template_refs</a:t>
            </a:r>
            <a:r>
              <a:rPr lang="en-US" sz="800" dirty="0">
                <a:latin typeface="Lucida Console" panose="020B0609040504020204" pitchFamily="49" charset="0"/>
              </a:rPr>
              <a:t>: [{ </a:t>
            </a:r>
            <a:r>
              <a:rPr lang="en-US" sz="800" dirty="0" err="1">
                <a:latin typeface="Lucida Console" panose="020B0609040504020204" pitchFamily="49" charset="0"/>
              </a:rPr>
              <a:t>get_resource</a:t>
            </a:r>
            <a:r>
              <a:rPr lang="en-US" sz="800" dirty="0">
                <a:latin typeface="Lucida Console" panose="020B0609040504020204" pitchFamily="49" charset="0"/>
              </a:rPr>
              <a:t>: </a:t>
            </a:r>
            <a:r>
              <a:rPr lang="en-US" sz="800" dirty="0" err="1">
                <a:latin typeface="Lucida Console" panose="020B0609040504020204" pitchFamily="49" charset="0"/>
              </a:rPr>
              <a:t>svc_tmplt</a:t>
            </a:r>
            <a:r>
              <a:rPr lang="en-US" sz="800" dirty="0">
                <a:latin typeface="Lucida Console" panose="020B0609040504020204" pitchFamily="49" charset="0"/>
              </a:rPr>
              <a:t> }]</a:t>
            </a:r>
          </a:p>
        </p:txBody>
      </p:sp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12" y="3754128"/>
            <a:ext cx="1533026" cy="889389"/>
          </a:xfrm>
          <a:prstGeom prst="rect">
            <a:avLst/>
          </a:prstGeom>
        </p:spPr>
      </p:pic>
      <p:pic>
        <p:nvPicPr>
          <p:cNvPr id="7" name="Picture 6" descr="vSR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41" y="1522682"/>
            <a:ext cx="1597936" cy="927047"/>
          </a:xfrm>
          <a:prstGeom prst="rect">
            <a:avLst/>
          </a:prstGeom>
        </p:spPr>
      </p:pic>
      <p:pic>
        <p:nvPicPr>
          <p:cNvPr id="8" name="Picture 7" descr="Junos Space Virtual Directo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89" y="2608756"/>
            <a:ext cx="1655455" cy="9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17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ports into a tuple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7284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Binds a list of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References a service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017003"/>
            <a:ext cx="8438572" cy="257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prt_tpl_1: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type: OS::ContrailV2::</a:t>
            </a:r>
            <a:r>
              <a:rPr lang="en-US" sz="1000" dirty="0" err="1">
                <a:latin typeface="Lucida Console" panose="020B0609040504020204" pitchFamily="49" charset="0"/>
              </a:rPr>
              <a:t>PortTuple</a:t>
            </a:r>
            <a:endParaRPr lang="en-US" sz="1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depends_on</a:t>
            </a:r>
            <a:r>
              <a:rPr lang="en-US" sz="1000" dirty="0">
                <a:latin typeface="Lucida Console" panose="020B0609040504020204" pitchFamily="49" charset="0"/>
              </a:rPr>
              <a:t>: [ svc_inst_apn_1 ]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name: { </a:t>
            </a:r>
            <a:r>
              <a:rPr lang="en-US" sz="1000" dirty="0" err="1">
                <a:latin typeface="Lucida Console" panose="020B0609040504020204" pitchFamily="49" charset="0"/>
              </a:rPr>
              <a:t>get_param</a:t>
            </a:r>
            <a:r>
              <a:rPr lang="en-US" sz="1000" dirty="0">
                <a:latin typeface="Lucida Console" panose="020B0609040504020204" pitchFamily="49" charset="0"/>
              </a:rPr>
              <a:t>: </a:t>
            </a:r>
            <a:r>
              <a:rPr lang="en-US" sz="1000" dirty="0" err="1">
                <a:latin typeface="Lucida Console" panose="020B0609040504020204" pitchFamily="49" charset="0"/>
              </a:rPr>
              <a:t>tuple_name</a:t>
            </a:r>
            <a:r>
              <a:rPr lang="en-US" sz="1000" dirty="0">
                <a:latin typeface="Lucida Console" panose="020B0609040504020204" pitchFamily="49" charset="0"/>
              </a:rPr>
              <a:t> }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latin typeface="Lucida Console" panose="020B0609040504020204" pitchFamily="49" charset="0"/>
              </a:rPr>
              <a:t>service_instance</a:t>
            </a:r>
            <a:r>
              <a:rPr lang="en-US" sz="1000" dirty="0">
                <a:latin typeface="Lucida Console" panose="020B0609040504020204" pitchFamily="49" charset="0"/>
              </a:rPr>
              <a:t>: { </a:t>
            </a:r>
            <a:r>
              <a:rPr lang="en-US" sz="1000" dirty="0" err="1">
                <a:latin typeface="Lucida Console" panose="020B0609040504020204" pitchFamily="49" charset="0"/>
              </a:rPr>
              <a:t>list_join</a:t>
            </a:r>
            <a:r>
              <a:rPr lang="en-US" sz="1000" dirty="0">
                <a:latin typeface="Lucida Console" panose="020B0609040504020204" pitchFamily="49" charset="0"/>
              </a:rPr>
              <a:t>: [':', { </a:t>
            </a:r>
            <a:r>
              <a:rPr lang="en-US" sz="1000" dirty="0" err="1">
                <a:latin typeface="Lucida Console" panose="020B0609040504020204" pitchFamily="49" charset="0"/>
              </a:rPr>
              <a:t>get_attr</a:t>
            </a:r>
            <a:r>
              <a:rPr lang="en-US" sz="1000" dirty="0">
                <a:latin typeface="Lucida Console" panose="020B0609040504020204" pitchFamily="49" charset="0"/>
              </a:rPr>
              <a:t>: [ svc_inst_apn_1, </a:t>
            </a:r>
            <a:r>
              <a:rPr lang="en-US" sz="1000" dirty="0" err="1">
                <a:latin typeface="Lucida Console" panose="020B0609040504020204" pitchFamily="49" charset="0"/>
              </a:rPr>
              <a:t>fq_name</a:t>
            </a:r>
            <a:r>
              <a:rPr lang="en-US" sz="1000" dirty="0">
                <a:latin typeface="Lucida Console" panose="020B0609040504020204" pitchFamily="49" charset="0"/>
              </a:rPr>
              <a:t> ] } ] }</a:t>
            </a:r>
          </a:p>
          <a:p>
            <a:pPr>
              <a:lnSpc>
                <a:spcPct val="95000"/>
              </a:lnSpc>
            </a:pPr>
            <a:endParaRPr lang="en-US" sz="1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vmi_2: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type: OS::ContrailV2::</a:t>
            </a:r>
            <a:r>
              <a:rPr lang="en-US" sz="1000" dirty="0" err="1">
                <a:latin typeface="Lucida Console" panose="020B0609040504020204" pitchFamily="49" charset="0"/>
              </a:rPr>
              <a:t>VirtualMachineInterface</a:t>
            </a:r>
            <a:endParaRPr lang="en-US" sz="1000" dirty="0">
              <a:latin typeface="Lucida Console" panose="020B060904050402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depends_on</a:t>
            </a:r>
            <a:r>
              <a:rPr lang="en-US" sz="1000" dirty="0">
                <a:latin typeface="Lucida Console" panose="020B0609040504020204" pitchFamily="49" charset="0"/>
              </a:rPr>
              <a:t>: [ prt_tpl_1 ]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latin typeface="Lucida Console" panose="020B0609040504020204" pitchFamily="49" charset="0"/>
              </a:rPr>
              <a:t>virtual_machine_interface_properties</a:t>
            </a:r>
            <a:r>
              <a:rPr lang="en-US" sz="10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    </a:t>
            </a:r>
            <a:r>
              <a:rPr lang="en-US" sz="1000" dirty="0" err="1">
                <a:latin typeface="Lucida Console" panose="020B0609040504020204" pitchFamily="49" charset="0"/>
              </a:rPr>
              <a:t>virtual_machine_interface_properties_service_interface_type</a:t>
            </a:r>
            <a:r>
              <a:rPr lang="en-US" sz="1000" dirty="0">
                <a:latin typeface="Lucida Console" panose="020B0609040504020204" pitchFamily="49" charset="0"/>
              </a:rPr>
              <a:t>: 'left',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latin typeface="Lucida Console" panose="020B0609040504020204" pitchFamily="49" charset="0"/>
              </a:rPr>
              <a:t>port_tuple_refs</a:t>
            </a:r>
            <a:r>
              <a:rPr lang="en-US" sz="1000" dirty="0">
                <a:latin typeface="Lucida Console" panose="020B0609040504020204" pitchFamily="49" charset="0"/>
              </a:rPr>
              <a:t>: [{ </a:t>
            </a:r>
            <a:r>
              <a:rPr lang="en-US" sz="1000" dirty="0" err="1">
                <a:latin typeface="Lucida Console" panose="020B0609040504020204" pitchFamily="49" charset="0"/>
              </a:rPr>
              <a:t>get_resource</a:t>
            </a:r>
            <a:r>
              <a:rPr lang="en-US" sz="1000" dirty="0">
                <a:latin typeface="Lucida Console" panose="020B0609040504020204" pitchFamily="49" charset="0"/>
              </a:rPr>
              <a:t>: prt_tpl_1 }]</a:t>
            </a:r>
          </a:p>
          <a:p>
            <a:pPr>
              <a:lnSpc>
                <a:spcPct val="95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      </a:t>
            </a:r>
            <a:r>
              <a:rPr lang="en-US" sz="1000" dirty="0" err="1">
                <a:latin typeface="Lucida Console" panose="020B0609040504020204" pitchFamily="49" charset="0"/>
              </a:rPr>
              <a:t>virtual_network_refs</a:t>
            </a:r>
            <a:r>
              <a:rPr lang="en-US" sz="1000" dirty="0">
                <a:latin typeface="Lucida Console" panose="020B0609040504020204" pitchFamily="49" charset="0"/>
              </a:rPr>
              <a:t>: [{ </a:t>
            </a:r>
            <a:r>
              <a:rPr lang="en-US" sz="1000" dirty="0" err="1">
                <a:latin typeface="Lucida Console" panose="020B0609040504020204" pitchFamily="49" charset="0"/>
              </a:rPr>
              <a:t>list_join</a:t>
            </a:r>
            <a:r>
              <a:rPr lang="en-US" sz="1000" dirty="0">
                <a:latin typeface="Lucida Console" panose="020B0609040504020204" pitchFamily="49" charset="0"/>
              </a:rPr>
              <a:t>: [':', { </a:t>
            </a:r>
            <a:r>
              <a:rPr lang="en-US" sz="1000" dirty="0" err="1">
                <a:latin typeface="Lucida Console" panose="020B0609040504020204" pitchFamily="49" charset="0"/>
              </a:rPr>
              <a:t>get_attr</a:t>
            </a:r>
            <a:r>
              <a:rPr lang="en-US" sz="1000" dirty="0">
                <a:latin typeface="Lucida Console" panose="020B0609040504020204" pitchFamily="49" charset="0"/>
              </a:rPr>
              <a:t>: [ </a:t>
            </a:r>
            <a:r>
              <a:rPr lang="en-US" sz="1000" dirty="0" err="1">
                <a:latin typeface="Lucida Console" panose="020B0609040504020204" pitchFamily="49" charset="0"/>
              </a:rPr>
              <a:t>left_vn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fq_name</a:t>
            </a:r>
            <a:r>
              <a:rPr lang="en-US" sz="1000" dirty="0">
                <a:latin typeface="Lucida Console" panose="020B0609040504020204" pitchFamily="49" charset="0"/>
              </a:rPr>
              <a:t> ] } ] }]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01" y="1252010"/>
            <a:ext cx="2613443" cy="8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brings automation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vM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5" y="3751276"/>
            <a:ext cx="820465" cy="475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53" y="3751277"/>
            <a:ext cx="614383" cy="595575"/>
          </a:xfrm>
          <a:prstGeom prst="rect">
            <a:avLst/>
          </a:prstGeom>
        </p:spPr>
      </p:pic>
      <p:pic>
        <p:nvPicPr>
          <p:cNvPr id="9" name="Picture 8" descr="Network Automation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28" y="1305449"/>
            <a:ext cx="885170" cy="1000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6271"/>
          <a:stretch/>
        </p:blipFill>
        <p:spPr>
          <a:xfrm>
            <a:off x="5790261" y="1982208"/>
            <a:ext cx="989451" cy="361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2" y="1369038"/>
            <a:ext cx="588264" cy="490728"/>
          </a:xfrm>
          <a:prstGeom prst="rect">
            <a:avLst/>
          </a:prstGeom>
        </p:spPr>
      </p:pic>
      <p:pic>
        <p:nvPicPr>
          <p:cNvPr id="12" name="Picture 11" descr="vM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22" y="3751277"/>
            <a:ext cx="820465" cy="475995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194932" y="2522018"/>
            <a:ext cx="510627" cy="922351"/>
          </a:xfrm>
          <a:prstGeom prst="downArrow">
            <a:avLst>
              <a:gd name="adj1" fmla="val 43771"/>
              <a:gd name="adj2" fmla="val 45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59179" y="3989274"/>
            <a:ext cx="631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50765" y="3989274"/>
            <a:ext cx="626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83095" y="1203757"/>
            <a:ext cx="2883846" cy="33443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Virtualization 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Software is more inclined to be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Virtualization opens to network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829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</a:t>
            </a:r>
            <a:r>
              <a:rPr lang="en-US" dirty="0" err="1" smtClean="0"/>
              <a:t>vm</a:t>
            </a:r>
            <a:r>
              <a:rPr lang="en-US" dirty="0" smtClean="0"/>
              <a:t> will manage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7284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of its ports assigned to the service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226" y="2268814"/>
            <a:ext cx="4572000" cy="20220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vm1: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type: OS::Nova::Server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depends_on</a:t>
            </a:r>
            <a:r>
              <a:rPr lang="en-US" sz="1200" dirty="0">
                <a:latin typeface="Lucida Console" panose="020B0609040504020204" pitchFamily="49" charset="0"/>
              </a:rPr>
              <a:t>: [ iip_1, iip_2, iip_3 ]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properties: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name: {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vm1name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image: 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 image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flavor: { </a:t>
            </a:r>
            <a:r>
              <a:rPr lang="en-US" sz="1200" dirty="0" err="1">
                <a:latin typeface="Lucida Console" panose="020B0609040504020204" pitchFamily="49" charset="0"/>
              </a:rPr>
              <a:t>get_param</a:t>
            </a:r>
            <a:r>
              <a:rPr lang="en-US" sz="1200" dirty="0">
                <a:latin typeface="Lucida Console" panose="020B0609040504020204" pitchFamily="49" charset="0"/>
              </a:rPr>
              <a:t>: flavor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networks: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- port: 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vmi_1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- port: 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vmi_2 }</a:t>
            </a:r>
          </a:p>
          <a:p>
            <a:pPr>
              <a:lnSpc>
                <a:spcPct val="95000"/>
              </a:lnSpc>
            </a:pPr>
            <a:r>
              <a:rPr lang="en-US" sz="1200" dirty="0">
                <a:latin typeface="Lucida Console" panose="020B0609040504020204" pitchFamily="49" charset="0"/>
              </a:rPr>
              <a:t>        - port: { </a:t>
            </a:r>
            <a:r>
              <a:rPr lang="en-US" sz="1200" dirty="0" err="1">
                <a:latin typeface="Lucida Console" panose="020B0609040504020204" pitchFamily="49" charset="0"/>
              </a:rPr>
              <a:t>get_resource</a:t>
            </a:r>
            <a:r>
              <a:rPr lang="en-US" sz="1200" dirty="0">
                <a:latin typeface="Lucida Console" panose="020B0609040504020204" pitchFamily="49" charset="0"/>
              </a:rPr>
              <a:t>: vmi_3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51356" y="2216345"/>
            <a:ext cx="1405197" cy="499497"/>
            <a:chOff x="3401391" y="1817267"/>
            <a:chExt cx="1405197" cy="499497"/>
          </a:xfrm>
        </p:grpSpPr>
        <p:pic>
          <p:nvPicPr>
            <p:cNvPr id="8" name="Picture 7" descr="vMX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551" y="1817267"/>
              <a:ext cx="860975" cy="4994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91" y="2052604"/>
              <a:ext cx="264160" cy="2641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428" y="2052604"/>
              <a:ext cx="264160" cy="26416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15" y="2004549"/>
            <a:ext cx="678690" cy="7756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51" y="3874337"/>
            <a:ext cx="503063" cy="4876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073" y="3874337"/>
            <a:ext cx="503063" cy="48766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478083" y="3403074"/>
            <a:ext cx="0" cy="37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4800" y="3403074"/>
            <a:ext cx="0" cy="37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8491" y="2780195"/>
            <a:ext cx="659592" cy="62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78083" y="2812283"/>
            <a:ext cx="2508032" cy="579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95272" y="2790548"/>
            <a:ext cx="1969528" cy="62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864800" y="2812283"/>
            <a:ext cx="706706" cy="601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89620" y="1718545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instance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5191485" y="175063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VM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5287164" y="4348327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left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666413" y="4332594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right</a:t>
            </a:r>
            <a:endParaRPr lang="en-US" sz="10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94" y="2618955"/>
            <a:ext cx="546991" cy="5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Service chaining heat map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08974" y="4856529"/>
            <a:ext cx="245555" cy="107722"/>
          </a:xfrm>
        </p:spPr>
        <p:txBody>
          <a:bodyPr/>
          <a:lstStyle/>
          <a:p>
            <a:fld id="{911CAEDA-F13C-43B4-B3A8-D3983B745648}" type="slidenum">
              <a:rPr lang="en-US" smtClean="0"/>
              <a:t>91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771496" y="1586889"/>
            <a:ext cx="1405197" cy="763657"/>
            <a:chOff x="3401391" y="1553107"/>
            <a:chExt cx="1405197" cy="763657"/>
          </a:xfrm>
        </p:grpSpPr>
        <p:pic>
          <p:nvPicPr>
            <p:cNvPr id="5" name="Picture 4" descr="vMX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551" y="1817267"/>
              <a:ext cx="860975" cy="4994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391" y="2052604"/>
              <a:ext cx="264160" cy="2641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428" y="2052604"/>
              <a:ext cx="264160" cy="2641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958" y="1553107"/>
              <a:ext cx="264160" cy="26416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35" y="3260911"/>
            <a:ext cx="710087" cy="486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32" y="4058101"/>
            <a:ext cx="468303" cy="468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64" y="3116359"/>
            <a:ext cx="678690" cy="7756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5" y="4038741"/>
            <a:ext cx="503063" cy="4876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5" y="2391195"/>
            <a:ext cx="503063" cy="487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50" y="2029821"/>
            <a:ext cx="332735" cy="3327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00" y="2031169"/>
            <a:ext cx="332735" cy="332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68" y="1522520"/>
            <a:ext cx="332735" cy="33273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312297" y="2212519"/>
            <a:ext cx="407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636825" y="1693499"/>
            <a:ext cx="407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276269" y="2212519"/>
            <a:ext cx="377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337970" y="2635026"/>
            <a:ext cx="1207273" cy="62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37969" y="3574995"/>
            <a:ext cx="1207273" cy="62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04706" y="3433494"/>
            <a:ext cx="119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616931" y="3606717"/>
            <a:ext cx="1427682" cy="59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94" y="3059726"/>
            <a:ext cx="546991" cy="546991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5227283" y="2472125"/>
            <a:ext cx="640969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387350" y="2472124"/>
            <a:ext cx="1525183" cy="61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35656" y="2518267"/>
            <a:ext cx="1429127" cy="69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131436" y="2472124"/>
            <a:ext cx="500751" cy="61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616932" y="3378590"/>
            <a:ext cx="1847851" cy="5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315815" y="2378887"/>
            <a:ext cx="4345733" cy="12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>
            <a:off x="1352547" y="2480074"/>
            <a:ext cx="5677231" cy="1887940"/>
          </a:xfrm>
          <a:custGeom>
            <a:avLst/>
            <a:gdLst>
              <a:gd name="connsiteX0" fmla="*/ 5677231 w 5677231"/>
              <a:gd name="connsiteY0" fmla="*/ 0 h 1887940"/>
              <a:gd name="connsiteX1" fmla="*/ 4412974 w 5677231"/>
              <a:gd name="connsiteY1" fmla="*/ 1590261 h 1887940"/>
              <a:gd name="connsiteX2" fmla="*/ 0 w 5677231"/>
              <a:gd name="connsiteY2" fmla="*/ 1884459 h 18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7231" h="1887940">
                <a:moveTo>
                  <a:pt x="5677231" y="0"/>
                </a:moveTo>
                <a:cubicBezTo>
                  <a:pt x="5518205" y="638092"/>
                  <a:pt x="5359179" y="1276185"/>
                  <a:pt x="4412974" y="1590261"/>
                </a:cubicBezTo>
                <a:cubicBezTo>
                  <a:pt x="3466769" y="1904338"/>
                  <a:pt x="1733384" y="1894398"/>
                  <a:pt x="0" y="1884459"/>
                </a:cubicBezTo>
              </a:path>
            </a:pathLst>
          </a:custGeom>
          <a:noFill/>
          <a:ln w="952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72297" y="2878858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</a:t>
            </a:r>
            <a:r>
              <a:rPr lang="en-US" sz="1050" dirty="0" smtClean="0"/>
              <a:t>eft </a:t>
            </a:r>
            <a:r>
              <a:rPr lang="en-US" sz="1050" dirty="0" err="1" smtClean="0"/>
              <a:t>vn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625446" y="4521854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right </a:t>
            </a:r>
            <a:r>
              <a:rPr lang="en-US" sz="1050" dirty="0" err="1" smtClean="0"/>
              <a:t>vn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2775218" y="3721681"/>
            <a:ext cx="5341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policy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4633839" y="3848614"/>
            <a:ext cx="1124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</a:t>
            </a:r>
            <a:r>
              <a:rPr lang="en-US" sz="1050" dirty="0" smtClean="0"/>
              <a:t>ervice instance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6912533" y="4475588"/>
            <a:ext cx="1156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</a:t>
            </a:r>
            <a:r>
              <a:rPr lang="en-US" sz="1050" dirty="0" smtClean="0"/>
              <a:t>ervice template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7430406" y="356637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</a:t>
            </a:r>
            <a:r>
              <a:rPr lang="en-US" sz="1050" dirty="0" smtClean="0"/>
              <a:t>ort tuple</a:t>
            </a:r>
            <a:endParaRPr 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5135755" y="1306903"/>
            <a:ext cx="118333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x3 </a:t>
            </a:r>
            <a:r>
              <a:rPr lang="en-US" sz="1050" dirty="0" err="1" smtClean="0"/>
              <a:t>vmi</a:t>
            </a:r>
            <a:endParaRPr lang="en-US" sz="105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x3 instance IP</a:t>
            </a:r>
            <a:endParaRPr lang="en-US" sz="105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3179" r="19043" b="24997"/>
          <a:stretch/>
        </p:blipFill>
        <p:spPr>
          <a:xfrm>
            <a:off x="7966958" y="1413438"/>
            <a:ext cx="842840" cy="54628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5" t="12338" r="22783" b="5600"/>
          <a:stretch/>
        </p:blipFill>
        <p:spPr>
          <a:xfrm>
            <a:off x="503000" y="1270350"/>
            <a:ext cx="437780" cy="8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41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cases? Sky is the limit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0822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Policy allows inter-VN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configured between the two 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Firewall blocks some traffic!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552031"/>
            <a:ext cx="60483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77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SDN brings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Automation in Openstack means 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Contrail has its own Heat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Models to create VNFs with Contrail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Best practices to translate Neutron templates to Contrail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15" y="3016623"/>
            <a:ext cx="5287991" cy="18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73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dirty="0" smtClean="0"/>
              <a:t>That’s all!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3" y="2775005"/>
            <a:ext cx="3295109" cy="9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932"/>
      </p:ext>
    </p:extLst>
  </p:cSld>
  <p:clrMapOvr>
    <a:masterClrMapping/>
  </p:clrMapOvr>
</p:sld>
</file>

<file path=ppt/theme/theme1.xml><?xml version="1.0" encoding="utf-8"?>
<a:theme xmlns:a="http://schemas.openxmlformats.org/drawingml/2006/main" name="Juniper Gray - 2018">
  <a:themeElements>
    <a:clrScheme name="1 juniper">
      <a:dk1>
        <a:srgbClr val="3C3C3C"/>
      </a:dk1>
      <a:lt1>
        <a:srgbClr val="FFFFFF"/>
      </a:lt1>
      <a:dk2>
        <a:srgbClr val="B6B8B9"/>
      </a:dk2>
      <a:lt2>
        <a:srgbClr val="F2F2F2"/>
      </a:lt2>
      <a:accent1>
        <a:srgbClr val="8FAD15"/>
      </a:accent1>
      <a:accent2>
        <a:srgbClr val="CFDD45"/>
      </a:accent2>
      <a:accent3>
        <a:srgbClr val="0097A5"/>
      </a:accent3>
      <a:accent4>
        <a:srgbClr val="05C2C7"/>
      </a:accent4>
      <a:accent5>
        <a:srgbClr val="B6B8B9"/>
      </a:accent5>
      <a:accent6>
        <a:srgbClr val="898D90"/>
      </a:accent6>
      <a:hlink>
        <a:srgbClr val="6E9934"/>
      </a:hlink>
      <a:folHlink>
        <a:srgbClr val="6E9934"/>
      </a:folHlink>
    </a:clrScheme>
    <a:fontScheme name="Juniper 2018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N_ppt_template_v2-1" id="{7491928A-765E-4D4F-AC7B-C5FBE9EABA10}" vid="{8EBB89AD-A54B-3745-8367-6DB7302ADF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JN2018_ppt_template_v2-1</Template>
  <TotalTime>1595</TotalTime>
  <Words>3812</Words>
  <Application>Microsoft Office PowerPoint</Application>
  <PresentationFormat>On-screen Show (16:9)</PresentationFormat>
  <Paragraphs>921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Lato</vt:lpstr>
      <vt:lpstr>Lato Light</vt:lpstr>
      <vt:lpstr>Lucida Console</vt:lpstr>
      <vt:lpstr>Juniper Gray - 2018</vt:lpstr>
      <vt:lpstr>Modeling VNFs in a contrail environment</vt:lpstr>
      <vt:lpstr>PowerPoint Presentation</vt:lpstr>
      <vt:lpstr>Juniper contrail</vt:lpstr>
      <vt:lpstr>Originally it was a switched network</vt:lpstr>
      <vt:lpstr>Then data centers came</vt:lpstr>
      <vt:lpstr>Finally virtualization appeared</vt:lpstr>
      <vt:lpstr>Same thing…different objects</vt:lpstr>
      <vt:lpstr>Call for new models</vt:lpstr>
      <vt:lpstr>Virtualization brings automation</vt:lpstr>
      <vt:lpstr>Automation means heat</vt:lpstr>
      <vt:lpstr>And heat means yaml</vt:lpstr>
      <vt:lpstr>Contrail has its own objects</vt:lpstr>
      <vt:lpstr>Automation through stacks</vt:lpstr>
      <vt:lpstr>What do I have to do?</vt:lpstr>
      <vt:lpstr>From words to heat</vt:lpstr>
      <vt:lpstr>What’s a heat template?</vt:lpstr>
      <vt:lpstr>Objects for everyone</vt:lpstr>
      <vt:lpstr>Inside a heat template</vt:lpstr>
      <vt:lpstr>Declaring parameters</vt:lpstr>
      <vt:lpstr>Declaring resources</vt:lpstr>
      <vt:lpstr>Environment file</vt:lpstr>
      <vt:lpstr>Who’s first?</vt:lpstr>
      <vt:lpstr>PowerPoint Presentation</vt:lpstr>
      <vt:lpstr>Contrail virtual networks</vt:lpstr>
      <vt:lpstr>Virtual network properties</vt:lpstr>
      <vt:lpstr>Customizing the virtual network</vt:lpstr>
      <vt:lpstr>How do I ecmp?</vt:lpstr>
      <vt:lpstr>Creating subnets</vt:lpstr>
      <vt:lpstr>Subnets in heat</vt:lpstr>
      <vt:lpstr>Checking everything is alright</vt:lpstr>
      <vt:lpstr>Virtual nic</vt:lpstr>
      <vt:lpstr>Virtual machine interface</vt:lpstr>
      <vt:lpstr>Leveraging existing networks</vt:lpstr>
      <vt:lpstr>I want my own mac</vt:lpstr>
      <vt:lpstr>A port needs an ip</vt:lpstr>
      <vt:lpstr>My ip or your ip?</vt:lpstr>
      <vt:lpstr>Vip address</vt:lpstr>
      <vt:lpstr>Allowing multiple addresses on a port</vt:lpstr>
      <vt:lpstr>Vip means ecmp</vt:lpstr>
      <vt:lpstr>Allowed address pair</vt:lpstr>
      <vt:lpstr>Multiple ips on the same mac</vt:lpstr>
      <vt:lpstr>Contrail picks the mac</vt:lpstr>
      <vt:lpstr>Vip in action</vt:lpstr>
      <vt:lpstr>Trunk ports</vt:lpstr>
      <vt:lpstr>How do trunks work?</vt:lpstr>
      <vt:lpstr>First there is a father</vt:lpstr>
      <vt:lpstr>Then the children</vt:lpstr>
      <vt:lpstr>Multiple ports, one mac</vt:lpstr>
      <vt:lpstr>How do I get the right mac?</vt:lpstr>
      <vt:lpstr>Same old instance ip</vt:lpstr>
      <vt:lpstr>Going out the dc</vt:lpstr>
      <vt:lpstr>Sdn gateway as a pe</vt:lpstr>
      <vt:lpstr>The right target</vt:lpstr>
      <vt:lpstr>Bgp as a service</vt:lpstr>
      <vt:lpstr>Do you talk bgp?</vt:lpstr>
      <vt:lpstr>Customize your bgpaas</vt:lpstr>
      <vt:lpstr>Neutron vs contrail ?</vt:lpstr>
      <vt:lpstr>When do we have to change?</vt:lpstr>
      <vt:lpstr>Lost in translation</vt:lpstr>
      <vt:lpstr>Creating services is like a puzzle!</vt:lpstr>
      <vt:lpstr>Basic translation</vt:lpstr>
      <vt:lpstr>Translation #1</vt:lpstr>
      <vt:lpstr>Heat map #1</vt:lpstr>
      <vt:lpstr>Translation #2</vt:lpstr>
      <vt:lpstr>Heat map #2</vt:lpstr>
      <vt:lpstr>Translation #3</vt:lpstr>
      <vt:lpstr>Heat map #3</vt:lpstr>
      <vt:lpstr>Translation #4</vt:lpstr>
      <vt:lpstr>Heat map #5</vt:lpstr>
      <vt:lpstr>Translation #5</vt:lpstr>
      <vt:lpstr>Heat map #5</vt:lpstr>
      <vt:lpstr>Translation #6</vt:lpstr>
      <vt:lpstr>Heat map #6</vt:lpstr>
      <vt:lpstr>Translation #7</vt:lpstr>
      <vt:lpstr>Heat map #7</vt:lpstr>
      <vt:lpstr>Translation #8</vt:lpstr>
      <vt:lpstr>Heat map #8</vt:lpstr>
      <vt:lpstr>Service chaining</vt:lpstr>
      <vt:lpstr>At first it was two networks</vt:lpstr>
      <vt:lpstr>Then a policy connected them</vt:lpstr>
      <vt:lpstr>And a service controlled communications</vt:lpstr>
      <vt:lpstr>Service chain recipe</vt:lpstr>
      <vt:lpstr>Don’t be confused!</vt:lpstr>
      <vt:lpstr>Service chain building blocks</vt:lpstr>
      <vt:lpstr>Writing your policy</vt:lpstr>
      <vt:lpstr>Applying policy to a virtual network</vt:lpstr>
      <vt:lpstr>Draw your template</vt:lpstr>
      <vt:lpstr>Define the service instance</vt:lpstr>
      <vt:lpstr>Gather ports into a tuple</vt:lpstr>
      <vt:lpstr>Service vm will manage traffic</vt:lpstr>
      <vt:lpstr>Service chaining heat map</vt:lpstr>
      <vt:lpstr>Use cases? Sky is the limit</vt:lpstr>
      <vt:lpstr>Summing up</vt:lpstr>
      <vt:lpstr>PowerPoint Presentation</vt:lpstr>
    </vt:vector>
  </TitlesOfParts>
  <Company>Juniper Networks,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Umberto Manferdini</dc:creator>
  <cp:lastModifiedBy>Umberto Manferdini</cp:lastModifiedBy>
  <cp:revision>61</cp:revision>
  <dcterms:created xsi:type="dcterms:W3CDTF">2018-06-21T08:30:10Z</dcterms:created>
  <dcterms:modified xsi:type="dcterms:W3CDTF">2018-07-02T15:40:36Z</dcterms:modified>
</cp:coreProperties>
</file>